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7"/>
  </p:notesMasterIdLst>
  <p:handoutMasterIdLst>
    <p:handoutMasterId r:id="rId28"/>
  </p:handoutMasterIdLst>
  <p:sldIdLst>
    <p:sldId id="256" r:id="rId2"/>
    <p:sldId id="349" r:id="rId3"/>
    <p:sldId id="359" r:id="rId4"/>
    <p:sldId id="360" r:id="rId5"/>
    <p:sldId id="348" r:id="rId6"/>
    <p:sldId id="339" r:id="rId7"/>
    <p:sldId id="328" r:id="rId8"/>
    <p:sldId id="341" r:id="rId9"/>
    <p:sldId id="379" r:id="rId10"/>
    <p:sldId id="380" r:id="rId11"/>
    <p:sldId id="381" r:id="rId12"/>
    <p:sldId id="376" r:id="rId13"/>
    <p:sldId id="370" r:id="rId14"/>
    <p:sldId id="374" r:id="rId15"/>
    <p:sldId id="372" r:id="rId16"/>
    <p:sldId id="373" r:id="rId17"/>
    <p:sldId id="375" r:id="rId18"/>
    <p:sldId id="378" r:id="rId19"/>
    <p:sldId id="332" r:id="rId20"/>
    <p:sldId id="377" r:id="rId21"/>
    <p:sldId id="382" r:id="rId22"/>
    <p:sldId id="383" r:id="rId23"/>
    <p:sldId id="361" r:id="rId24"/>
    <p:sldId id="363" r:id="rId25"/>
    <p:sldId id="298"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SimSun"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SimSun"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SimSun"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SimSun"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SimSun" pitchFamily="2" charset="-122"/>
        <a:cs typeface="+mn-cs"/>
      </a:defRPr>
    </a:lvl5pPr>
    <a:lvl6pPr marL="2286000" algn="l" defTabSz="914400" rtl="0" eaLnBrk="1" latinLnBrk="0" hangingPunct="1">
      <a:defRPr sz="2400" kern="1200">
        <a:solidFill>
          <a:schemeClr val="tx1"/>
        </a:solidFill>
        <a:latin typeface="Times New Roman" pitchFamily="18" charset="0"/>
        <a:ea typeface="SimSun" pitchFamily="2" charset="-122"/>
        <a:cs typeface="+mn-cs"/>
      </a:defRPr>
    </a:lvl6pPr>
    <a:lvl7pPr marL="2743200" algn="l" defTabSz="914400" rtl="0" eaLnBrk="1" latinLnBrk="0" hangingPunct="1">
      <a:defRPr sz="2400" kern="1200">
        <a:solidFill>
          <a:schemeClr val="tx1"/>
        </a:solidFill>
        <a:latin typeface="Times New Roman" pitchFamily="18" charset="0"/>
        <a:ea typeface="SimSun" pitchFamily="2" charset="-122"/>
        <a:cs typeface="+mn-cs"/>
      </a:defRPr>
    </a:lvl7pPr>
    <a:lvl8pPr marL="3200400" algn="l" defTabSz="914400" rtl="0" eaLnBrk="1" latinLnBrk="0" hangingPunct="1">
      <a:defRPr sz="2400" kern="1200">
        <a:solidFill>
          <a:schemeClr val="tx1"/>
        </a:solidFill>
        <a:latin typeface="Times New Roman" pitchFamily="18" charset="0"/>
        <a:ea typeface="SimSun" pitchFamily="2" charset="-122"/>
        <a:cs typeface="+mn-cs"/>
      </a:defRPr>
    </a:lvl8pPr>
    <a:lvl9pPr marL="3657600" algn="l" defTabSz="914400" rtl="0" eaLnBrk="1" latinLnBrk="0" hangingPunct="1">
      <a:defRPr sz="2400" kern="1200">
        <a:solidFill>
          <a:schemeClr val="tx1"/>
        </a:solidFill>
        <a:latin typeface="Times New Roman" pitchFamily="18"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E1261"/>
    <a:srgbClr val="50A7CE"/>
    <a:srgbClr val="FD8439"/>
    <a:srgbClr val="66CCFF"/>
    <a:srgbClr val="CCECFF"/>
    <a:srgbClr val="F3F3FF"/>
    <a:srgbClr val="FFFFCC"/>
    <a:srgbClr val="CA4E02"/>
    <a:srgbClr val="FF9933"/>
  </p:clrMru>
</p:presentationPr>
</file>

<file path=ppt/tableStyles.xml><?xml version="1.0" encoding="utf-8"?>
<a:tblStyleLst xmlns:a="http://schemas.openxmlformats.org/drawingml/2006/main" def="{5C22544A-7EE6-4342-B048-85BDC9FD1C3A}">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6" autoAdjust="0"/>
    <p:restoredTop sz="94660"/>
  </p:normalViewPr>
  <p:slideViewPr>
    <p:cSldViewPr>
      <p:cViewPr>
        <p:scale>
          <a:sx n="70" d="100"/>
          <a:sy n="70" d="100"/>
        </p:scale>
        <p:origin x="-4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53"/>
    </p:cViewPr>
  </p:sorterViewPr>
  <p:notesViewPr>
    <p:cSldViewPr>
      <p:cViewPr varScale="1">
        <p:scale>
          <a:sx n="55" d="100"/>
          <a:sy n="55" d="100"/>
        </p:scale>
        <p:origin x="-187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thena\&#26700;&#38754;\GCS2010\Data\GCS_02data_20091205_athena\GCS0902_frequency_20100112athen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thena\&#26700;&#38754;\GCS2010\Data\GCS_02data_20091205_athena\GCS0902_frequency_20100112athe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autoTitleDeleted val="1"/>
    <c:plotArea>
      <c:layout>
        <c:manualLayout>
          <c:layoutTarget val="inner"/>
          <c:xMode val="edge"/>
          <c:yMode val="edge"/>
          <c:x val="0.26001377952755944"/>
          <c:y val="3.3333333333333354E-2"/>
          <c:w val="0.68365988626421814"/>
          <c:h val="0.83183333333333365"/>
        </c:manualLayout>
      </c:layout>
      <c:barChart>
        <c:barDir val="bar"/>
        <c:grouping val="clustered"/>
        <c:ser>
          <c:idx val="0"/>
          <c:order val="0"/>
          <c:tx>
            <c:strRef>
              <c:f>社交網站!$F$227</c:f>
              <c:strCache>
                <c:ptCount val="1"/>
                <c:pt idx="0">
                  <c:v>有</c:v>
                </c:pt>
              </c:strCache>
            </c:strRef>
          </c:tx>
          <c:spPr>
            <a:solidFill>
              <a:srgbClr val="FFC000"/>
            </a:solidFill>
          </c:spPr>
          <c:dLbls>
            <c:numFmt formatCode="0%" sourceLinked="0"/>
            <c:showVal val="1"/>
          </c:dLbls>
          <c:cat>
            <c:strRef>
              <c:f>社交網站!$G$225:$M$225</c:f>
              <c:strCache>
                <c:ptCount val="7"/>
                <c:pt idx="0">
                  <c:v>Facebook</c:v>
                </c:pt>
                <c:pt idx="1">
                  <c:v>開心網</c:v>
                </c:pt>
                <c:pt idx="2">
                  <c:v>QQ網</c:v>
                </c:pt>
                <c:pt idx="3">
                  <c:v>Twitter</c:v>
                </c:pt>
                <c:pt idx="4">
                  <c:v>人人網</c:v>
                </c:pt>
                <c:pt idx="5">
                  <c:v>51網</c:v>
                </c:pt>
                <c:pt idx="6">
                  <c:v>MySpace</c:v>
                </c:pt>
              </c:strCache>
            </c:strRef>
          </c:cat>
          <c:val>
            <c:numRef>
              <c:f>社交網站!$G$227:$M$227</c:f>
              <c:numCache>
                <c:formatCode>0%</c:formatCode>
                <c:ptCount val="7"/>
                <c:pt idx="0" formatCode="0.0%">
                  <c:v>0.49800000000000044</c:v>
                </c:pt>
                <c:pt idx="1">
                  <c:v>7.0000000000000034E-2</c:v>
                </c:pt>
                <c:pt idx="2" formatCode="0.0%">
                  <c:v>0.15800000000000025</c:v>
                </c:pt>
                <c:pt idx="3" formatCode="0.0%">
                  <c:v>1.2000000000000004E-2</c:v>
                </c:pt>
                <c:pt idx="4" formatCode="0.0%">
                  <c:v>2.3000000000000007E-2</c:v>
                </c:pt>
                <c:pt idx="5" formatCode="0.0%">
                  <c:v>1.9000000000000027E-2</c:v>
                </c:pt>
                <c:pt idx="6" formatCode="0.0%">
                  <c:v>8.5000000000000034E-2</c:v>
                </c:pt>
              </c:numCache>
            </c:numRef>
          </c:val>
        </c:ser>
        <c:dLbls>
          <c:showVal val="1"/>
        </c:dLbls>
        <c:gapWidth val="75"/>
        <c:axId val="117746688"/>
        <c:axId val="117749248"/>
      </c:barChart>
      <c:catAx>
        <c:axId val="117746688"/>
        <c:scaling>
          <c:orientation val="minMax"/>
        </c:scaling>
        <c:axPos val="l"/>
        <c:majorTickMark val="none"/>
        <c:tickLblPos val="nextTo"/>
        <c:crossAx val="117749248"/>
        <c:crosses val="autoZero"/>
        <c:auto val="1"/>
        <c:lblAlgn val="ctr"/>
        <c:lblOffset val="100"/>
      </c:catAx>
      <c:valAx>
        <c:axId val="117749248"/>
        <c:scaling>
          <c:orientation val="minMax"/>
        </c:scaling>
        <c:axPos val="b"/>
        <c:numFmt formatCode="0%" sourceLinked="0"/>
        <c:majorTickMark val="none"/>
        <c:tickLblPos val="nextTo"/>
        <c:crossAx val="117746688"/>
        <c:crosses val="autoZero"/>
        <c:crossBetween val="between"/>
      </c:valAx>
    </c:plotArea>
    <c:plotVisOnly val="1"/>
  </c:chart>
  <c:spPr>
    <a:solidFill>
      <a:srgbClr val="FFFFFF"/>
    </a:solidFill>
  </c:spPr>
  <c:txPr>
    <a:bodyPr/>
    <a:lstStyle/>
    <a:p>
      <a:pPr>
        <a:defRPr sz="1400">
          <a:latin typeface="微軟正黑體" pitchFamily="34" charset="-120"/>
          <a:ea typeface="微軟正黑體" pitchFamily="34" charset="-120"/>
        </a:defRPr>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4"/>
  <c:chart>
    <c:autoTitleDeleted val="1"/>
    <c:plotArea>
      <c:layout>
        <c:manualLayout>
          <c:layoutTarget val="inner"/>
          <c:xMode val="edge"/>
          <c:yMode val="edge"/>
          <c:x val="0"/>
          <c:y val="0.25904142416980486"/>
          <c:w val="0.78068181818181925"/>
          <c:h val="0.73864914983453256"/>
        </c:manualLayout>
      </c:layout>
      <c:ofPieChart>
        <c:ofPieType val="bar"/>
        <c:varyColors val="1"/>
        <c:ser>
          <c:idx val="0"/>
          <c:order val="0"/>
          <c:tx>
            <c:strRef>
              <c:f>Sheet1!$B$1</c:f>
              <c:strCache>
                <c:ptCount val="1"/>
                <c:pt idx="0">
                  <c:v>銷售</c:v>
                </c:pt>
              </c:strCache>
            </c:strRef>
          </c:tx>
          <c:spPr>
            <a:solidFill>
              <a:srgbClr val="FFC000"/>
            </a:solidFill>
          </c:spPr>
          <c:dPt>
            <c:idx val="0"/>
            <c:spPr>
              <a:solidFill>
                <a:schemeClr val="accent6"/>
              </a:solidFill>
            </c:spPr>
          </c:dPt>
          <c:dPt>
            <c:idx val="1"/>
            <c:spPr>
              <a:solidFill>
                <a:srgbClr val="92D050"/>
              </a:solidFill>
            </c:spPr>
          </c:dPt>
          <c:dPt>
            <c:idx val="2"/>
            <c:spPr>
              <a:solidFill>
                <a:srgbClr val="00B0F0"/>
              </a:solidFill>
            </c:spPr>
          </c:dPt>
          <c:dPt>
            <c:idx val="3"/>
            <c:spPr>
              <a:solidFill>
                <a:srgbClr val="7030A0"/>
              </a:solidFill>
            </c:spPr>
          </c:dPt>
          <c:dPt>
            <c:idx val="4"/>
            <c:spPr>
              <a:solidFill>
                <a:srgbClr val="EE1261"/>
              </a:solidFill>
            </c:spPr>
          </c:dPt>
          <c:dPt>
            <c:idx val="5"/>
            <c:spPr>
              <a:solidFill>
                <a:srgbClr val="C00000"/>
              </a:solidFill>
            </c:spPr>
          </c:dPt>
          <c:dLbls>
            <c:dLbl>
              <c:idx val="0"/>
              <c:layout>
                <c:manualLayout>
                  <c:x val="9.1782390837508929E-2"/>
                  <c:y val="-1.8333200774145655E-2"/>
                </c:manualLayout>
              </c:layout>
              <c:spPr/>
              <c:txPr>
                <a:bodyPr/>
                <a:lstStyle/>
                <a:p>
                  <a:pPr algn="l">
                    <a:defRPr sz="1800"/>
                  </a:pPr>
                  <a:endParaRPr lang="zh-TW"/>
                </a:p>
              </c:txPr>
              <c:dLblPos val="bestFit"/>
              <c:showCatName val="1"/>
              <c:showPercent val="1"/>
            </c:dLbl>
            <c:dLbl>
              <c:idx val="1"/>
              <c:layout>
                <c:manualLayout>
                  <c:x val="-1.1489898989898989E-2"/>
                  <c:y val="-5.3502510555745821E-2"/>
                </c:manualLayout>
              </c:layout>
              <c:tx>
                <c:rich>
                  <a:bodyPr/>
                  <a:lstStyle/>
                  <a:p>
                    <a:r>
                      <a:rPr lang="zh-TW" altLang="en-US" sz="1100" dirty="0"/>
                      <a:t>每天</a:t>
                    </a:r>
                    <a:r>
                      <a:rPr lang="zh-TW" altLang="en-US" sz="1100" dirty="0" smtClean="0"/>
                      <a:t>一次</a:t>
                    </a:r>
                    <a:r>
                      <a:rPr lang="zh-TW" altLang="en-US" sz="1100" baseline="0" dirty="0" smtClean="0"/>
                      <a:t>  </a:t>
                    </a:r>
                    <a:r>
                      <a:rPr lang="en-US" altLang="zh-TW" sz="1100" dirty="0" smtClean="0"/>
                      <a:t>14%                       </a:t>
                    </a:r>
                    <a:endParaRPr lang="zh-TW" altLang="en-US" sz="1100" dirty="0"/>
                  </a:p>
                </c:rich>
              </c:tx>
              <c:dLblPos val="bestFit"/>
              <c:showCatName val="1"/>
              <c:showPercent val="1"/>
            </c:dLbl>
            <c:dLbl>
              <c:idx val="2"/>
              <c:layout>
                <c:manualLayout>
                  <c:x val="-1.4015151515151515E-2"/>
                  <c:y val="-2.8140191715166039E-2"/>
                </c:manualLayout>
              </c:layout>
              <c:tx>
                <c:rich>
                  <a:bodyPr/>
                  <a:lstStyle/>
                  <a:p>
                    <a:r>
                      <a:rPr lang="zh-TW" altLang="en-US" sz="1100" dirty="0" smtClean="0"/>
                      <a:t>每天多次</a:t>
                    </a:r>
                    <a:r>
                      <a:rPr lang="zh-TW" altLang="en-US" sz="1100" baseline="0" dirty="0" smtClean="0"/>
                      <a:t>  </a:t>
                    </a:r>
                    <a:r>
                      <a:rPr lang="en-US" altLang="zh-TW" sz="1100" dirty="0" smtClean="0"/>
                      <a:t>13</a:t>
                    </a:r>
                    <a:r>
                      <a:rPr lang="en-US" altLang="zh-TW" sz="1100" dirty="0"/>
                      <a:t>%</a:t>
                    </a:r>
                    <a:endParaRPr lang="zh-TW" altLang="en-US" sz="1100" dirty="0"/>
                  </a:p>
                </c:rich>
              </c:tx>
              <c:dLblPos val="bestFit"/>
              <c:showCatName val="1"/>
              <c:showPercent val="1"/>
            </c:dLbl>
            <c:dLbl>
              <c:idx val="3"/>
              <c:layout>
                <c:manualLayout>
                  <c:x val="-1.1489898989898989E-2"/>
                  <c:y val="-3.7923085701243885E-2"/>
                </c:manualLayout>
              </c:layout>
              <c:tx>
                <c:rich>
                  <a:bodyPr/>
                  <a:lstStyle/>
                  <a:p>
                    <a:r>
                      <a:rPr lang="zh-TW" altLang="en-US" sz="1100" dirty="0" smtClean="0"/>
                      <a:t>每</a:t>
                    </a:r>
                    <a:r>
                      <a:rPr lang="zh-TW" altLang="en-US" sz="1100" dirty="0"/>
                      <a:t>星期幾</a:t>
                    </a:r>
                    <a:r>
                      <a:rPr lang="zh-TW" altLang="en-US" sz="1100" dirty="0" smtClean="0"/>
                      <a:t>次  </a:t>
                    </a:r>
                    <a:r>
                      <a:rPr lang="en-US" altLang="zh-TW" sz="1100" dirty="0" smtClean="0"/>
                      <a:t>15</a:t>
                    </a:r>
                    <a:r>
                      <a:rPr lang="en-US" altLang="zh-TW" sz="1100" dirty="0"/>
                      <a:t>%</a:t>
                    </a:r>
                    <a:endParaRPr lang="zh-TW" altLang="en-US" sz="1100" dirty="0"/>
                  </a:p>
                </c:rich>
              </c:tx>
              <c:dLblPos val="bestFit"/>
              <c:showCatName val="1"/>
              <c:showPercent val="1"/>
            </c:dLbl>
            <c:dLbl>
              <c:idx val="4"/>
              <c:layout>
                <c:manualLayout>
                  <c:x val="-1.1489898989898989E-2"/>
                  <c:y val="-1.6666666666666694E-2"/>
                </c:manualLayout>
              </c:layout>
              <c:tx>
                <c:rich>
                  <a:bodyPr/>
                  <a:lstStyle/>
                  <a:p>
                    <a:r>
                      <a:rPr lang="zh-TW" altLang="en-US" sz="1100" dirty="0"/>
                      <a:t>每月幾</a:t>
                    </a:r>
                    <a:r>
                      <a:rPr lang="zh-TW" altLang="en-US" sz="1100" dirty="0" smtClean="0"/>
                      <a:t>次</a:t>
                    </a:r>
                    <a:r>
                      <a:rPr lang="zh-TW" altLang="en-US" sz="1100" baseline="0" dirty="0" smtClean="0"/>
                      <a:t>  </a:t>
                    </a:r>
                    <a:r>
                      <a:rPr lang="en-US" altLang="zh-TW" sz="1100" baseline="0" dirty="0" smtClean="0"/>
                      <a:t>4%</a:t>
                    </a:r>
                    <a:endParaRPr lang="zh-TW" altLang="en-US" sz="1100" dirty="0"/>
                  </a:p>
                </c:rich>
              </c:tx>
              <c:dLblPos val="bestFit"/>
              <c:showCatName val="1"/>
              <c:showPercent val="1"/>
            </c:dLbl>
            <c:dLbl>
              <c:idx val="5"/>
              <c:layout>
                <c:manualLayout>
                  <c:x val="-1.4015151515151515E-2"/>
                  <c:y val="2.1739130434782612E-2"/>
                </c:manualLayout>
              </c:layout>
              <c:tx>
                <c:rich>
                  <a:bodyPr/>
                  <a:lstStyle/>
                  <a:p>
                    <a:pPr algn="l">
                      <a:defRPr sz="1000"/>
                    </a:pPr>
                    <a:r>
                      <a:rPr lang="zh-TW" altLang="en-US" sz="1000" dirty="0" smtClean="0"/>
                      <a:t>幾個月一次  </a:t>
                    </a:r>
                    <a:r>
                      <a:rPr lang="en-US" altLang="zh-TW" sz="1000" dirty="0" smtClean="0"/>
                      <a:t>2%</a:t>
                    </a:r>
                    <a:endParaRPr lang="zh-TW" altLang="en-US" sz="1000" dirty="0"/>
                  </a:p>
                </c:rich>
              </c:tx>
              <c:spPr/>
              <c:dLblPos val="bestFit"/>
              <c:showCatName val="1"/>
              <c:showPercent val="1"/>
            </c:dLbl>
            <c:dLbl>
              <c:idx val="6"/>
              <c:layout>
                <c:manualLayout>
                  <c:x val="-1.1489898989898989E-2"/>
                  <c:y val="0.11026560538628352"/>
                </c:manualLayout>
              </c:layout>
              <c:tx>
                <c:rich>
                  <a:bodyPr/>
                  <a:lstStyle/>
                  <a:p>
                    <a:r>
                      <a:rPr lang="zh-TW" altLang="en-US" sz="1100" dirty="0"/>
                      <a:t>有</a:t>
                    </a:r>
                    <a:r>
                      <a:rPr lang="zh-TW" altLang="en-US" sz="1100" dirty="0" smtClean="0"/>
                      <a:t>上但不</a:t>
                    </a:r>
                    <a:r>
                      <a:rPr lang="zh-TW" altLang="en-US" sz="1100" dirty="0"/>
                      <a:t>清楚多久</a:t>
                    </a:r>
                    <a:r>
                      <a:rPr lang="zh-TW" altLang="en-US" sz="1100" dirty="0" smtClean="0"/>
                      <a:t>一次</a:t>
                    </a:r>
                    <a:r>
                      <a:rPr lang="en-US" altLang="zh-TW" sz="1100" baseline="0" dirty="0" smtClean="0"/>
                      <a:t>2%</a:t>
                    </a:r>
                    <a:endParaRPr lang="zh-TW" altLang="en-US" sz="1100" dirty="0"/>
                  </a:p>
                </c:rich>
              </c:tx>
              <c:dLblPos val="bestFit"/>
              <c:showCatName val="1"/>
              <c:showPercent val="1"/>
            </c:dLbl>
            <c:dLbl>
              <c:idx val="7"/>
              <c:layout>
                <c:manualLayout>
                  <c:x val="-0.21162252445717011"/>
                  <c:y val="-1.8333200774145655E-2"/>
                </c:manualLayout>
              </c:layout>
              <c:tx>
                <c:rich>
                  <a:bodyPr/>
                  <a:lstStyle/>
                  <a:p>
                    <a:pPr algn="l">
                      <a:defRPr sz="1800"/>
                    </a:pPr>
                    <a:r>
                      <a:rPr lang="zh-TW" sz="1800"/>
                      <a:t>有
</a:t>
                    </a:r>
                    <a:r>
                      <a:rPr lang="en-US" sz="1800"/>
                      <a:t>50%</a:t>
                    </a:r>
                    <a:endParaRPr lang="zh-TW" sz="1800"/>
                  </a:p>
                </c:rich>
              </c:tx>
              <c:spPr/>
              <c:dLblPos val="bestFit"/>
              <c:showCatName val="1"/>
              <c:showPercent val="1"/>
            </c:dLbl>
            <c:txPr>
              <a:bodyPr/>
              <a:lstStyle/>
              <a:p>
                <a:pPr algn="l">
                  <a:defRPr sz="1100"/>
                </a:pPr>
                <a:endParaRPr lang="zh-TW"/>
              </a:p>
            </c:txPr>
            <c:dLblPos val="bestFit"/>
            <c:showCatName val="1"/>
            <c:showPercent val="1"/>
            <c:showLeaderLines val="1"/>
          </c:dLbls>
          <c:cat>
            <c:strRef>
              <c:f>Sheet1!$A$2:$A$8</c:f>
              <c:strCache>
                <c:ptCount val="7"/>
                <c:pt idx="0">
                  <c:v>沒有</c:v>
                </c:pt>
                <c:pt idx="1">
                  <c:v>每天一次</c:v>
                </c:pt>
                <c:pt idx="2">
                  <c:v>每天多次</c:v>
                </c:pt>
                <c:pt idx="3">
                  <c:v>每星期幾次</c:v>
                </c:pt>
                <c:pt idx="4">
                  <c:v>每月幾次</c:v>
                </c:pt>
                <c:pt idx="5">
                  <c:v>幾個月才一次</c:v>
                </c:pt>
                <c:pt idx="6">
                  <c:v>有上，但不清楚多久一次</c:v>
                </c:pt>
              </c:strCache>
            </c:strRef>
          </c:cat>
          <c:val>
            <c:numRef>
              <c:f>Sheet1!$B$2:$B$8</c:f>
              <c:numCache>
                <c:formatCode>0.0%</c:formatCode>
                <c:ptCount val="7"/>
                <c:pt idx="0">
                  <c:v>0.50141110065851369</c:v>
                </c:pt>
                <c:pt idx="1">
                  <c:v>0.14016933207902257</c:v>
                </c:pt>
                <c:pt idx="2">
                  <c:v>0.13170272812793979</c:v>
                </c:pt>
                <c:pt idx="3">
                  <c:v>0.15051740357478927</c:v>
                </c:pt>
                <c:pt idx="4">
                  <c:v>4.2333019755409471E-2</c:v>
                </c:pt>
                <c:pt idx="5">
                  <c:v>1.9755409219191084E-2</c:v>
                </c:pt>
                <c:pt idx="6">
                  <c:v>1.4111006585136398E-2</c:v>
                </c:pt>
              </c:numCache>
            </c:numRef>
          </c:val>
        </c:ser>
        <c:dLbls>
          <c:showCatName val="1"/>
          <c:showPercent val="1"/>
        </c:dLbls>
        <c:gapWidth val="55"/>
        <c:splitType val="pos"/>
        <c:splitPos val="6"/>
        <c:secondPieSize val="50"/>
        <c:serLines/>
      </c:ofPieChart>
    </c:plotArea>
    <c:plotVisOnly val="1"/>
  </c:chart>
  <c:spPr>
    <a:solidFill>
      <a:srgbClr val="FFFFFF"/>
    </a:solidFill>
  </c:spPr>
  <c:txPr>
    <a:bodyPr/>
    <a:lstStyle/>
    <a:p>
      <a:pPr>
        <a:defRPr sz="1200">
          <a:latin typeface="微軟正黑體" pitchFamily="34" charset="-120"/>
          <a:ea typeface="微軟正黑體" pitchFamily="34" charset="-120"/>
        </a:defRPr>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chart>
    <c:autoTitleDeleted val="1"/>
    <c:plotArea>
      <c:layout>
        <c:manualLayout>
          <c:layoutTarget val="inner"/>
          <c:xMode val="edge"/>
          <c:yMode val="edge"/>
          <c:x val="6.5868000874890739E-2"/>
          <c:y val="0.22484592203752321"/>
          <c:w val="0.91885422134733152"/>
          <c:h val="0.42593613298337707"/>
        </c:manualLayout>
      </c:layout>
      <c:barChart>
        <c:barDir val="col"/>
        <c:grouping val="clustered"/>
        <c:ser>
          <c:idx val="0"/>
          <c:order val="0"/>
          <c:spPr>
            <a:solidFill>
              <a:srgbClr val="FFC000"/>
            </a:solidFill>
          </c:spPr>
          <c:dLbls>
            <c:txPr>
              <a:bodyPr/>
              <a:lstStyle/>
              <a:p>
                <a:pPr>
                  <a:defRPr sz="1200"/>
                </a:pPr>
                <a:endParaRPr lang="zh-TW"/>
              </a:p>
            </c:txPr>
            <c:showVal val="1"/>
          </c:dLbls>
          <c:cat>
            <c:strRef>
              <c:f>'GCS0902'!$A$905:$A$910</c:f>
              <c:strCache>
                <c:ptCount val="6"/>
                <c:pt idx="0">
                  <c:v>無玩</c:v>
                </c:pt>
                <c:pt idx="1">
                  <c:v>每天一次</c:v>
                </c:pt>
                <c:pt idx="2">
                  <c:v>每天多次</c:v>
                </c:pt>
                <c:pt idx="3">
                  <c:v>每星期幾次</c:v>
                </c:pt>
                <c:pt idx="4">
                  <c:v>每月幾次</c:v>
                </c:pt>
                <c:pt idx="5">
                  <c:v>幾個月才一次</c:v>
                </c:pt>
              </c:strCache>
            </c:strRef>
          </c:cat>
          <c:val>
            <c:numRef>
              <c:f>'GCS0902'!$D$905:$D$910</c:f>
              <c:numCache>
                <c:formatCode>0.0%</c:formatCode>
                <c:ptCount val="6"/>
                <c:pt idx="0">
                  <c:v>0.77900000000000102</c:v>
                </c:pt>
                <c:pt idx="1">
                  <c:v>6.2000000000000034E-2</c:v>
                </c:pt>
                <c:pt idx="2">
                  <c:v>4.1000000000000002E-2</c:v>
                </c:pt>
                <c:pt idx="3">
                  <c:v>6.3E-2</c:v>
                </c:pt>
                <c:pt idx="4">
                  <c:v>2.5000000000000001E-2</c:v>
                </c:pt>
                <c:pt idx="5">
                  <c:v>3.1000000000000034E-2</c:v>
                </c:pt>
              </c:numCache>
            </c:numRef>
          </c:val>
        </c:ser>
        <c:dLbls>
          <c:showVal val="1"/>
        </c:dLbls>
        <c:gapWidth val="75"/>
        <c:axId val="121640064"/>
        <c:axId val="121663488"/>
      </c:barChart>
      <c:catAx>
        <c:axId val="121640064"/>
        <c:scaling>
          <c:orientation val="minMax"/>
        </c:scaling>
        <c:axPos val="b"/>
        <c:majorTickMark val="none"/>
        <c:tickLblPos val="nextTo"/>
        <c:txPr>
          <a:bodyPr/>
          <a:lstStyle/>
          <a:p>
            <a:pPr>
              <a:defRPr sz="1200"/>
            </a:pPr>
            <a:endParaRPr lang="zh-TW"/>
          </a:p>
        </c:txPr>
        <c:crossAx val="121663488"/>
        <c:crosses val="autoZero"/>
        <c:auto val="1"/>
        <c:lblAlgn val="ctr"/>
        <c:lblOffset val="100"/>
      </c:catAx>
      <c:valAx>
        <c:axId val="121663488"/>
        <c:scaling>
          <c:orientation val="minMax"/>
        </c:scaling>
        <c:axPos val="l"/>
        <c:numFmt formatCode="0%" sourceLinked="0"/>
        <c:majorTickMark val="none"/>
        <c:tickLblPos val="nextTo"/>
        <c:crossAx val="121640064"/>
        <c:crosses val="autoZero"/>
        <c:crossBetween val="between"/>
        <c:majorUnit val="1"/>
      </c:valAx>
    </c:plotArea>
    <c:plotVisOnly val="1"/>
  </c:chart>
  <c:spPr>
    <a:solidFill>
      <a:srgbClr val="FFFFFF"/>
    </a:solidFill>
    <a:ln>
      <a:solidFill>
        <a:srgbClr val="7030A0"/>
      </a:solidFill>
    </a:ln>
  </c:spPr>
  <c:txPr>
    <a:bodyPr/>
    <a:lstStyle/>
    <a:p>
      <a:pPr>
        <a:defRPr>
          <a:latin typeface="微軟正黑體" pitchFamily="34" charset="-120"/>
          <a:ea typeface="微軟正黑體" pitchFamily="34" charset="-120"/>
        </a:defRPr>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F9FAA-214D-47BE-9E35-82246809D9F5}" type="doc">
      <dgm:prSet loTypeId="urn:microsoft.com/office/officeart/2005/8/layout/venn3" loCatId="relationship" qsTypeId="urn:microsoft.com/office/officeart/2005/8/quickstyle/3d1" qsCatId="3D" csTypeId="urn:microsoft.com/office/officeart/2005/8/colors/accent6_2" csCatId="accent6" phldr="1"/>
      <dgm:spPr/>
      <dgm:t>
        <a:bodyPr/>
        <a:lstStyle/>
        <a:p>
          <a:endParaRPr lang="zh-TW" altLang="en-US"/>
        </a:p>
      </dgm:t>
    </dgm:pt>
    <dgm:pt modelId="{E0EE6CD2-96C0-412F-8640-F6653D6D1462}">
      <dgm:prSet phldrT="[文字]" custT="1"/>
      <dgm:spPr>
        <a:solidFill>
          <a:srgbClr val="0000FF">
            <a:alpha val="50000"/>
          </a:srgbClr>
        </a:solidFill>
      </dgm:spPr>
      <dgm:t>
        <a:bodyPr/>
        <a:lstStyle/>
        <a:p>
          <a:r>
            <a:rPr lang="zh-TW" altLang="en-US" sz="1800" b="1" dirty="0" smtClean="0">
              <a:solidFill>
                <a:srgbClr val="FFFFFF"/>
              </a:solidFill>
              <a:effectLst/>
              <a:latin typeface="微軟正黑體" pitchFamily="34" charset="-120"/>
              <a:ea typeface="微軟正黑體" pitchFamily="34" charset="-120"/>
            </a:rPr>
            <a:t>男性</a:t>
          </a:r>
          <a:endParaRPr lang="zh-TW" altLang="en-US" sz="1800" b="1" dirty="0">
            <a:solidFill>
              <a:srgbClr val="FFFFFF"/>
            </a:solidFill>
            <a:effectLst/>
            <a:latin typeface="微軟正黑體" pitchFamily="34" charset="-120"/>
            <a:ea typeface="微軟正黑體" pitchFamily="34" charset="-120"/>
          </a:endParaRPr>
        </a:p>
      </dgm:t>
    </dgm:pt>
    <dgm:pt modelId="{FF886B2C-5E47-4835-AD92-E875564BDDB2}" type="parTrans" cxnId="{D7016500-D190-46C5-959B-2F5271799340}">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634B4ABE-1A47-4DA8-9397-8522F1863CB0}" type="sibTrans" cxnId="{D7016500-D190-46C5-959B-2F5271799340}">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7D243A56-58E1-47AD-8F9D-087F36831537}">
      <dgm:prSet phldrT="[文字]" custT="1"/>
      <dgm:spPr>
        <a:solidFill>
          <a:srgbClr val="00B050">
            <a:alpha val="50000"/>
          </a:srgbClr>
        </a:solidFill>
      </dgm:spPr>
      <dgm:t>
        <a:bodyPr/>
        <a:lstStyle/>
        <a:p>
          <a:r>
            <a:rPr lang="zh-TW" altLang="en-US" sz="1800" b="1" dirty="0" smtClean="0">
              <a:solidFill>
                <a:srgbClr val="FFFFFF"/>
              </a:solidFill>
              <a:effectLst/>
              <a:latin typeface="微軟正黑體" pitchFamily="34" charset="-120"/>
              <a:ea typeface="微軟正黑體" pitchFamily="34" charset="-120"/>
            </a:rPr>
            <a:t>越年青</a:t>
          </a:r>
          <a:endParaRPr lang="zh-TW" altLang="en-US" sz="1800" b="1" dirty="0">
            <a:solidFill>
              <a:srgbClr val="FFFFFF"/>
            </a:solidFill>
            <a:effectLst/>
            <a:latin typeface="微軟正黑體" pitchFamily="34" charset="-120"/>
            <a:ea typeface="微軟正黑體" pitchFamily="34" charset="-120"/>
          </a:endParaRPr>
        </a:p>
      </dgm:t>
    </dgm:pt>
    <dgm:pt modelId="{CCD96A28-EE08-497E-BA03-311C3336DD5E}" type="parTrans" cxnId="{8A98F31C-C300-4077-B931-6285C9B6EFF9}">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581CD981-C03D-4371-B5A6-DAA64268FE8D}" type="sibTrans" cxnId="{8A98F31C-C300-4077-B931-6285C9B6EFF9}">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70B03674-5ED9-45FB-83E7-393A66AFBF63}">
      <dgm:prSet phldrT="[文字]" custT="1"/>
      <dgm:spPr>
        <a:solidFill>
          <a:srgbClr val="FFC000">
            <a:alpha val="50000"/>
          </a:srgbClr>
        </a:solidFill>
      </dgm:spPr>
      <dgm:t>
        <a:bodyPr/>
        <a:lstStyle/>
        <a:p>
          <a:r>
            <a:rPr lang="zh-TW" altLang="en-US" sz="1800" b="1" dirty="0" smtClean="0">
              <a:solidFill>
                <a:srgbClr val="FFFFFF"/>
              </a:solidFill>
              <a:effectLst/>
              <a:latin typeface="微軟正黑體" pitchFamily="34" charset="-120"/>
              <a:ea typeface="微軟正黑體" pitchFamily="34" charset="-120"/>
            </a:rPr>
            <a:t>職業階層</a:t>
          </a:r>
          <a:r>
            <a:rPr lang="zh-CN" sz="1800" b="1" dirty="0" smtClean="0">
              <a:solidFill>
                <a:srgbClr val="FFFFFF"/>
              </a:solidFill>
              <a:effectLst/>
              <a:latin typeface="微軟正黑體" pitchFamily="34" charset="-120"/>
              <a:ea typeface="微軟正黑體" pitchFamily="34" charset="-120"/>
            </a:rPr>
            <a:t>越高 </a:t>
          </a:r>
          <a:endParaRPr lang="zh-TW" altLang="en-US" sz="1800" b="1" dirty="0">
            <a:solidFill>
              <a:srgbClr val="FFFFFF"/>
            </a:solidFill>
            <a:effectLst/>
            <a:latin typeface="微軟正黑體" pitchFamily="34" charset="-120"/>
            <a:ea typeface="微軟正黑體" pitchFamily="34" charset="-120"/>
          </a:endParaRPr>
        </a:p>
      </dgm:t>
    </dgm:pt>
    <dgm:pt modelId="{3CAFEF3E-E664-402D-BD2D-543ED3778D9D}" type="parTrans" cxnId="{08A99322-DB64-4DC3-B511-B867BD9ED168}">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513F249F-DC2B-4A13-AA44-42255B9D29E5}" type="sibTrans" cxnId="{08A99322-DB64-4DC3-B511-B867BD9ED168}">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10B525A1-F861-4DF8-89CC-A3AAFF13C294}">
      <dgm:prSet phldrT="[文字]" custT="1"/>
      <dgm:spPr>
        <a:solidFill>
          <a:srgbClr val="FF0000">
            <a:alpha val="50000"/>
          </a:srgbClr>
        </a:solidFill>
      </dgm:spPr>
      <dgm:t>
        <a:bodyPr/>
        <a:lstStyle/>
        <a:p>
          <a:r>
            <a:rPr lang="zh-CN" sz="1800" b="1" dirty="0" smtClean="0">
              <a:solidFill>
                <a:srgbClr val="FFFFFF"/>
              </a:solidFill>
              <a:effectLst/>
              <a:latin typeface="微軟正黑體" pitchFamily="34" charset="-120"/>
              <a:ea typeface="微軟正黑體" pitchFamily="34" charset="-120"/>
            </a:rPr>
            <a:t>越是</a:t>
          </a:r>
          <a:r>
            <a:rPr lang="zh-TW" altLang="en-US" sz="1800" b="1" dirty="0" smtClean="0">
              <a:solidFill>
                <a:srgbClr val="FFFFFF"/>
              </a:solidFill>
              <a:effectLst/>
              <a:latin typeface="微軟正黑體" pitchFamily="34" charset="-120"/>
              <a:ea typeface="微軟正黑體" pitchFamily="34" charset="-120"/>
            </a:rPr>
            <a:t>學</a:t>
          </a:r>
          <a:r>
            <a:rPr lang="zh-CN" sz="1800" b="1" dirty="0" smtClean="0">
              <a:solidFill>
                <a:srgbClr val="FFFFFF"/>
              </a:solidFill>
              <a:effectLst/>
              <a:latin typeface="微軟正黑體" pitchFamily="34" charset="-120"/>
              <a:ea typeface="微軟正黑體" pitchFamily="34" charset="-120"/>
            </a:rPr>
            <a:t>生 </a:t>
          </a:r>
          <a:endParaRPr lang="zh-TW" altLang="en-US" sz="1800" b="1" dirty="0">
            <a:solidFill>
              <a:srgbClr val="FFFFFF"/>
            </a:solidFill>
            <a:effectLst/>
            <a:latin typeface="微軟正黑體" pitchFamily="34" charset="-120"/>
            <a:ea typeface="微軟正黑體" pitchFamily="34" charset="-120"/>
          </a:endParaRPr>
        </a:p>
      </dgm:t>
    </dgm:pt>
    <dgm:pt modelId="{8A954506-8316-4914-984F-1FE1E915A95C}" type="parTrans" cxnId="{A3527CBF-2AE9-4DF0-957E-3F8237363CF4}">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B019751D-5AAD-48FE-85BF-3C9CC5E15DE5}" type="sibTrans" cxnId="{A3527CBF-2AE9-4DF0-957E-3F8237363CF4}">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F5711B37-B741-4FEE-9478-1823685286D2}">
      <dgm:prSet custT="1"/>
      <dgm:spPr>
        <a:solidFill>
          <a:srgbClr val="800000">
            <a:alpha val="50000"/>
          </a:srgbClr>
        </a:solidFill>
      </dgm:spPr>
      <dgm:t>
        <a:bodyPr/>
        <a:lstStyle/>
        <a:p>
          <a:r>
            <a:rPr lang="zh-CN" sz="1800" b="1" dirty="0" smtClean="0">
              <a:solidFill>
                <a:srgbClr val="FFFFFF"/>
              </a:solidFill>
              <a:effectLst/>
              <a:latin typeface="微軟正黑體" pitchFamily="34" charset="-120"/>
              <a:ea typeface="微軟正黑體" pitchFamily="34" charset="-120"/>
            </a:rPr>
            <a:t>文化程度越高 </a:t>
          </a:r>
          <a:endParaRPr lang="zh-TW" altLang="en-US" sz="1800" b="1" dirty="0">
            <a:solidFill>
              <a:srgbClr val="FFFFFF"/>
            </a:solidFill>
            <a:effectLst/>
            <a:latin typeface="微軟正黑體" pitchFamily="34" charset="-120"/>
            <a:ea typeface="微軟正黑體" pitchFamily="34" charset="-120"/>
          </a:endParaRPr>
        </a:p>
      </dgm:t>
    </dgm:pt>
    <dgm:pt modelId="{CABE8618-EDC6-4818-8871-0EFCC639E784}" type="parTrans" cxnId="{BA417525-BAB3-452F-AFBF-786282A1FFEA}">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DF57FD18-D0C3-4AB8-A0A9-C0D44CE4D7B5}" type="sibTrans" cxnId="{BA417525-BAB3-452F-AFBF-786282A1FFEA}">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6DCFBC63-8590-4830-9106-2F6BC5AE48BF}">
      <dgm:prSet custT="1"/>
      <dgm:spPr>
        <a:solidFill>
          <a:srgbClr val="CC3300">
            <a:alpha val="50000"/>
          </a:srgbClr>
        </a:solidFill>
      </dgm:spPr>
      <dgm:t>
        <a:bodyPr/>
        <a:lstStyle/>
        <a:p>
          <a:r>
            <a:rPr lang="zh-TW" altLang="en-US" sz="1800" b="1" dirty="0" smtClean="0">
              <a:solidFill>
                <a:srgbClr val="FFFFFF"/>
              </a:solidFill>
              <a:effectLst/>
              <a:latin typeface="微軟正黑體" pitchFamily="34" charset="-120"/>
              <a:ea typeface="微軟正黑體" pitchFamily="34" charset="-120"/>
            </a:rPr>
            <a:t>未婚</a:t>
          </a:r>
          <a:endParaRPr lang="zh-TW" altLang="en-US" sz="1800" b="1" dirty="0">
            <a:solidFill>
              <a:srgbClr val="FFFFFF"/>
            </a:solidFill>
            <a:effectLst/>
            <a:latin typeface="微軟正黑體" pitchFamily="34" charset="-120"/>
            <a:ea typeface="微軟正黑體" pitchFamily="34" charset="-120"/>
          </a:endParaRPr>
        </a:p>
      </dgm:t>
    </dgm:pt>
    <dgm:pt modelId="{E056BD07-3CAE-45DC-BF14-436F320FAEC6}" type="parTrans" cxnId="{1BD898CB-D5BF-4910-81BF-6B5DEF5E664A}">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E80F824F-096C-4269-BAC0-831C7722EC7B}" type="sibTrans" cxnId="{1BD898CB-D5BF-4910-81BF-6B5DEF5E664A}">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C6CCD31F-9AD1-47F5-B46F-9285113C05DD}">
      <dgm:prSet custT="1"/>
      <dgm:spPr>
        <a:solidFill>
          <a:srgbClr val="FFFF00">
            <a:alpha val="50000"/>
          </a:srgbClr>
        </a:solidFill>
      </dgm:spPr>
      <dgm:t>
        <a:bodyPr/>
        <a:lstStyle/>
        <a:p>
          <a:r>
            <a:rPr lang="zh-TW" altLang="en-US" sz="1800" b="1" dirty="0" smtClean="0">
              <a:solidFill>
                <a:srgbClr val="FFFFFF"/>
              </a:solidFill>
              <a:effectLst/>
              <a:latin typeface="微軟正黑體" pitchFamily="34" charset="-120"/>
              <a:ea typeface="微軟正黑體" pitchFamily="34" charset="-120"/>
            </a:rPr>
            <a:t>家庭月入越高</a:t>
          </a:r>
          <a:endParaRPr lang="zh-TW" altLang="en-US" sz="1800" b="1" dirty="0">
            <a:solidFill>
              <a:srgbClr val="FFFFFF"/>
            </a:solidFill>
            <a:effectLst/>
            <a:latin typeface="微軟正黑體" pitchFamily="34" charset="-120"/>
            <a:ea typeface="微軟正黑體" pitchFamily="34" charset="-120"/>
          </a:endParaRPr>
        </a:p>
      </dgm:t>
    </dgm:pt>
    <dgm:pt modelId="{6DCDD8FE-6C52-4905-A00B-3B6F453C7402}" type="parTrans" cxnId="{7FAAE518-90C7-4091-9818-C36CD87281F6}">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4013CBB9-F849-4BE7-9361-3142960AFD80}" type="sibTrans" cxnId="{7FAAE518-90C7-4091-9818-C36CD87281F6}">
      <dgm:prSet/>
      <dgm:spPr/>
      <dgm:t>
        <a:bodyPr/>
        <a:lstStyle/>
        <a:p>
          <a:endParaRPr lang="zh-TW" altLang="en-US" sz="1800" b="1">
            <a:solidFill>
              <a:srgbClr val="FFFFFF"/>
            </a:solidFill>
            <a:effectLst/>
            <a:latin typeface="微軟正黑體" pitchFamily="34" charset="-120"/>
            <a:ea typeface="微軟正黑體" pitchFamily="34" charset="-120"/>
          </a:endParaRPr>
        </a:p>
      </dgm:t>
    </dgm:pt>
    <dgm:pt modelId="{0AEFAF83-A37D-432E-8ECE-606AAB6FA0C4}" type="pres">
      <dgm:prSet presAssocID="{DCDF9FAA-214D-47BE-9E35-82246809D9F5}" presName="Name0" presStyleCnt="0">
        <dgm:presLayoutVars>
          <dgm:dir/>
          <dgm:resizeHandles val="exact"/>
        </dgm:presLayoutVars>
      </dgm:prSet>
      <dgm:spPr/>
      <dgm:t>
        <a:bodyPr/>
        <a:lstStyle/>
        <a:p>
          <a:endParaRPr lang="zh-TW" altLang="en-US"/>
        </a:p>
      </dgm:t>
    </dgm:pt>
    <dgm:pt modelId="{4CE12006-D7A7-4328-8EF0-EBC2E422F593}" type="pres">
      <dgm:prSet presAssocID="{E0EE6CD2-96C0-412F-8640-F6653D6D1462}" presName="Name5" presStyleLbl="vennNode1" presStyleIdx="0" presStyleCnt="7">
        <dgm:presLayoutVars>
          <dgm:bulletEnabled val="1"/>
        </dgm:presLayoutVars>
      </dgm:prSet>
      <dgm:spPr/>
      <dgm:t>
        <a:bodyPr/>
        <a:lstStyle/>
        <a:p>
          <a:endParaRPr lang="zh-TW" altLang="en-US"/>
        </a:p>
      </dgm:t>
    </dgm:pt>
    <dgm:pt modelId="{FEC9DDEF-DBEA-4D18-BDF5-5E1C8C90380B}" type="pres">
      <dgm:prSet presAssocID="{634B4ABE-1A47-4DA8-9397-8522F1863CB0}" presName="space" presStyleCnt="0"/>
      <dgm:spPr/>
    </dgm:pt>
    <dgm:pt modelId="{C98FB232-9EC2-468C-94A2-EBDCC004EBB2}" type="pres">
      <dgm:prSet presAssocID="{7D243A56-58E1-47AD-8F9D-087F36831537}" presName="Name5" presStyleLbl="vennNode1" presStyleIdx="1" presStyleCnt="7">
        <dgm:presLayoutVars>
          <dgm:bulletEnabled val="1"/>
        </dgm:presLayoutVars>
      </dgm:prSet>
      <dgm:spPr/>
      <dgm:t>
        <a:bodyPr/>
        <a:lstStyle/>
        <a:p>
          <a:endParaRPr lang="zh-TW" altLang="en-US"/>
        </a:p>
      </dgm:t>
    </dgm:pt>
    <dgm:pt modelId="{4A042714-6FC5-4DD4-AACC-DD80D1353BFA}" type="pres">
      <dgm:prSet presAssocID="{581CD981-C03D-4371-B5A6-DAA64268FE8D}" presName="space" presStyleCnt="0"/>
      <dgm:spPr/>
    </dgm:pt>
    <dgm:pt modelId="{3FD8679B-7205-45D0-B407-5FCE95110042}" type="pres">
      <dgm:prSet presAssocID="{70B03674-5ED9-45FB-83E7-393A66AFBF63}" presName="Name5" presStyleLbl="vennNode1" presStyleIdx="2" presStyleCnt="7">
        <dgm:presLayoutVars>
          <dgm:bulletEnabled val="1"/>
        </dgm:presLayoutVars>
      </dgm:prSet>
      <dgm:spPr/>
      <dgm:t>
        <a:bodyPr/>
        <a:lstStyle/>
        <a:p>
          <a:endParaRPr lang="zh-TW" altLang="en-US"/>
        </a:p>
      </dgm:t>
    </dgm:pt>
    <dgm:pt modelId="{988EFDA9-8FF2-43AE-84C8-039A0908B246}" type="pres">
      <dgm:prSet presAssocID="{513F249F-DC2B-4A13-AA44-42255B9D29E5}" presName="space" presStyleCnt="0"/>
      <dgm:spPr/>
    </dgm:pt>
    <dgm:pt modelId="{3967C15A-5166-4973-94B6-2C5E8AF97DCD}" type="pres">
      <dgm:prSet presAssocID="{10B525A1-F861-4DF8-89CC-A3AAFF13C294}" presName="Name5" presStyleLbl="vennNode1" presStyleIdx="3" presStyleCnt="7">
        <dgm:presLayoutVars>
          <dgm:bulletEnabled val="1"/>
        </dgm:presLayoutVars>
      </dgm:prSet>
      <dgm:spPr/>
      <dgm:t>
        <a:bodyPr/>
        <a:lstStyle/>
        <a:p>
          <a:endParaRPr lang="zh-TW" altLang="en-US"/>
        </a:p>
      </dgm:t>
    </dgm:pt>
    <dgm:pt modelId="{3DF7FC4D-74FA-4889-B01B-02A1ACA6D5EC}" type="pres">
      <dgm:prSet presAssocID="{B019751D-5AAD-48FE-85BF-3C9CC5E15DE5}" presName="space" presStyleCnt="0"/>
      <dgm:spPr/>
    </dgm:pt>
    <dgm:pt modelId="{CDFB38C9-9D7B-4360-A5DB-30C8C85B1933}" type="pres">
      <dgm:prSet presAssocID="{F5711B37-B741-4FEE-9478-1823685286D2}" presName="Name5" presStyleLbl="vennNode1" presStyleIdx="4" presStyleCnt="7">
        <dgm:presLayoutVars>
          <dgm:bulletEnabled val="1"/>
        </dgm:presLayoutVars>
      </dgm:prSet>
      <dgm:spPr/>
      <dgm:t>
        <a:bodyPr/>
        <a:lstStyle/>
        <a:p>
          <a:endParaRPr lang="zh-TW" altLang="en-US"/>
        </a:p>
      </dgm:t>
    </dgm:pt>
    <dgm:pt modelId="{36934EEE-7F55-4B4F-AFCA-ED484EDE613B}" type="pres">
      <dgm:prSet presAssocID="{DF57FD18-D0C3-4AB8-A0A9-C0D44CE4D7B5}" presName="space" presStyleCnt="0"/>
      <dgm:spPr/>
    </dgm:pt>
    <dgm:pt modelId="{5CB15D05-43A7-4351-A731-D04E3DFAA01B}" type="pres">
      <dgm:prSet presAssocID="{6DCFBC63-8590-4830-9106-2F6BC5AE48BF}" presName="Name5" presStyleLbl="vennNode1" presStyleIdx="5" presStyleCnt="7">
        <dgm:presLayoutVars>
          <dgm:bulletEnabled val="1"/>
        </dgm:presLayoutVars>
      </dgm:prSet>
      <dgm:spPr/>
      <dgm:t>
        <a:bodyPr/>
        <a:lstStyle/>
        <a:p>
          <a:endParaRPr lang="zh-TW" altLang="en-US"/>
        </a:p>
      </dgm:t>
    </dgm:pt>
    <dgm:pt modelId="{75EB9132-BDAE-44B0-95DF-02A29D1FD422}" type="pres">
      <dgm:prSet presAssocID="{E80F824F-096C-4269-BAC0-831C7722EC7B}" presName="space" presStyleCnt="0"/>
      <dgm:spPr/>
    </dgm:pt>
    <dgm:pt modelId="{7ACCC991-1F92-476C-89E4-E61B124FB083}" type="pres">
      <dgm:prSet presAssocID="{C6CCD31F-9AD1-47F5-B46F-9285113C05DD}" presName="Name5" presStyleLbl="vennNode1" presStyleIdx="6" presStyleCnt="7">
        <dgm:presLayoutVars>
          <dgm:bulletEnabled val="1"/>
        </dgm:presLayoutVars>
      </dgm:prSet>
      <dgm:spPr/>
      <dgm:t>
        <a:bodyPr/>
        <a:lstStyle/>
        <a:p>
          <a:endParaRPr lang="zh-TW" altLang="en-US"/>
        </a:p>
      </dgm:t>
    </dgm:pt>
  </dgm:ptLst>
  <dgm:cxnLst>
    <dgm:cxn modelId="{3AAA4761-2C8E-4695-BD00-0F6746C0AF8A}" type="presOf" srcId="{E0EE6CD2-96C0-412F-8640-F6653D6D1462}" destId="{4CE12006-D7A7-4328-8EF0-EBC2E422F593}" srcOrd="0" destOrd="0" presId="urn:microsoft.com/office/officeart/2005/8/layout/venn3"/>
    <dgm:cxn modelId="{19D03523-7F07-4219-A002-4D8C91FE326C}" type="presOf" srcId="{6DCFBC63-8590-4830-9106-2F6BC5AE48BF}" destId="{5CB15D05-43A7-4351-A731-D04E3DFAA01B}" srcOrd="0" destOrd="0" presId="urn:microsoft.com/office/officeart/2005/8/layout/venn3"/>
    <dgm:cxn modelId="{08A99322-DB64-4DC3-B511-B867BD9ED168}" srcId="{DCDF9FAA-214D-47BE-9E35-82246809D9F5}" destId="{70B03674-5ED9-45FB-83E7-393A66AFBF63}" srcOrd="2" destOrd="0" parTransId="{3CAFEF3E-E664-402D-BD2D-543ED3778D9D}" sibTransId="{513F249F-DC2B-4A13-AA44-42255B9D29E5}"/>
    <dgm:cxn modelId="{726E0050-0892-45E6-8C41-9DE72F2527CF}" type="presOf" srcId="{DCDF9FAA-214D-47BE-9E35-82246809D9F5}" destId="{0AEFAF83-A37D-432E-8ECE-606AAB6FA0C4}" srcOrd="0" destOrd="0" presId="urn:microsoft.com/office/officeart/2005/8/layout/venn3"/>
    <dgm:cxn modelId="{8A98F31C-C300-4077-B931-6285C9B6EFF9}" srcId="{DCDF9FAA-214D-47BE-9E35-82246809D9F5}" destId="{7D243A56-58E1-47AD-8F9D-087F36831537}" srcOrd="1" destOrd="0" parTransId="{CCD96A28-EE08-497E-BA03-311C3336DD5E}" sibTransId="{581CD981-C03D-4371-B5A6-DAA64268FE8D}"/>
    <dgm:cxn modelId="{7FAAE518-90C7-4091-9818-C36CD87281F6}" srcId="{DCDF9FAA-214D-47BE-9E35-82246809D9F5}" destId="{C6CCD31F-9AD1-47F5-B46F-9285113C05DD}" srcOrd="6" destOrd="0" parTransId="{6DCDD8FE-6C52-4905-A00B-3B6F453C7402}" sibTransId="{4013CBB9-F849-4BE7-9361-3142960AFD80}"/>
    <dgm:cxn modelId="{BCA27C7A-0833-4DD7-9634-82F1C96C14AE}" type="presOf" srcId="{C6CCD31F-9AD1-47F5-B46F-9285113C05DD}" destId="{7ACCC991-1F92-476C-89E4-E61B124FB083}" srcOrd="0" destOrd="0" presId="urn:microsoft.com/office/officeart/2005/8/layout/venn3"/>
    <dgm:cxn modelId="{0215D37E-0E97-4531-8C91-DB663FDA9031}" type="presOf" srcId="{10B525A1-F861-4DF8-89CC-A3AAFF13C294}" destId="{3967C15A-5166-4973-94B6-2C5E8AF97DCD}" srcOrd="0" destOrd="0" presId="urn:microsoft.com/office/officeart/2005/8/layout/venn3"/>
    <dgm:cxn modelId="{BA417525-BAB3-452F-AFBF-786282A1FFEA}" srcId="{DCDF9FAA-214D-47BE-9E35-82246809D9F5}" destId="{F5711B37-B741-4FEE-9478-1823685286D2}" srcOrd="4" destOrd="0" parTransId="{CABE8618-EDC6-4818-8871-0EFCC639E784}" sibTransId="{DF57FD18-D0C3-4AB8-A0A9-C0D44CE4D7B5}"/>
    <dgm:cxn modelId="{4B684A4C-449D-4C11-AB7E-75E5471A8BFA}" type="presOf" srcId="{70B03674-5ED9-45FB-83E7-393A66AFBF63}" destId="{3FD8679B-7205-45D0-B407-5FCE95110042}" srcOrd="0" destOrd="0" presId="urn:microsoft.com/office/officeart/2005/8/layout/venn3"/>
    <dgm:cxn modelId="{9B9E5686-1348-439D-9EF4-46545C3B45C3}" type="presOf" srcId="{F5711B37-B741-4FEE-9478-1823685286D2}" destId="{CDFB38C9-9D7B-4360-A5DB-30C8C85B1933}" srcOrd="0" destOrd="0" presId="urn:microsoft.com/office/officeart/2005/8/layout/venn3"/>
    <dgm:cxn modelId="{1BD898CB-D5BF-4910-81BF-6B5DEF5E664A}" srcId="{DCDF9FAA-214D-47BE-9E35-82246809D9F5}" destId="{6DCFBC63-8590-4830-9106-2F6BC5AE48BF}" srcOrd="5" destOrd="0" parTransId="{E056BD07-3CAE-45DC-BF14-436F320FAEC6}" sibTransId="{E80F824F-096C-4269-BAC0-831C7722EC7B}"/>
    <dgm:cxn modelId="{A3527CBF-2AE9-4DF0-957E-3F8237363CF4}" srcId="{DCDF9FAA-214D-47BE-9E35-82246809D9F5}" destId="{10B525A1-F861-4DF8-89CC-A3AAFF13C294}" srcOrd="3" destOrd="0" parTransId="{8A954506-8316-4914-984F-1FE1E915A95C}" sibTransId="{B019751D-5AAD-48FE-85BF-3C9CC5E15DE5}"/>
    <dgm:cxn modelId="{577B3698-C1F9-45A8-AAFC-1B4C9F0229B8}" type="presOf" srcId="{7D243A56-58E1-47AD-8F9D-087F36831537}" destId="{C98FB232-9EC2-468C-94A2-EBDCC004EBB2}" srcOrd="0" destOrd="0" presId="urn:microsoft.com/office/officeart/2005/8/layout/venn3"/>
    <dgm:cxn modelId="{D7016500-D190-46C5-959B-2F5271799340}" srcId="{DCDF9FAA-214D-47BE-9E35-82246809D9F5}" destId="{E0EE6CD2-96C0-412F-8640-F6653D6D1462}" srcOrd="0" destOrd="0" parTransId="{FF886B2C-5E47-4835-AD92-E875564BDDB2}" sibTransId="{634B4ABE-1A47-4DA8-9397-8522F1863CB0}"/>
    <dgm:cxn modelId="{2D23E659-279E-442B-80F6-D2ABA811922D}" type="presParOf" srcId="{0AEFAF83-A37D-432E-8ECE-606AAB6FA0C4}" destId="{4CE12006-D7A7-4328-8EF0-EBC2E422F593}" srcOrd="0" destOrd="0" presId="urn:microsoft.com/office/officeart/2005/8/layout/venn3"/>
    <dgm:cxn modelId="{D644A23C-DC3B-4791-A200-BE9120A87487}" type="presParOf" srcId="{0AEFAF83-A37D-432E-8ECE-606AAB6FA0C4}" destId="{FEC9DDEF-DBEA-4D18-BDF5-5E1C8C90380B}" srcOrd="1" destOrd="0" presId="urn:microsoft.com/office/officeart/2005/8/layout/venn3"/>
    <dgm:cxn modelId="{29A8F35D-98B6-4D62-A148-A632D7CBA824}" type="presParOf" srcId="{0AEFAF83-A37D-432E-8ECE-606AAB6FA0C4}" destId="{C98FB232-9EC2-468C-94A2-EBDCC004EBB2}" srcOrd="2" destOrd="0" presId="urn:microsoft.com/office/officeart/2005/8/layout/venn3"/>
    <dgm:cxn modelId="{FF2433E7-E956-4376-B1A6-A415EDDD072D}" type="presParOf" srcId="{0AEFAF83-A37D-432E-8ECE-606AAB6FA0C4}" destId="{4A042714-6FC5-4DD4-AACC-DD80D1353BFA}" srcOrd="3" destOrd="0" presId="urn:microsoft.com/office/officeart/2005/8/layout/venn3"/>
    <dgm:cxn modelId="{04944953-6528-46B5-8B15-B66D18FC07C8}" type="presParOf" srcId="{0AEFAF83-A37D-432E-8ECE-606AAB6FA0C4}" destId="{3FD8679B-7205-45D0-B407-5FCE95110042}" srcOrd="4" destOrd="0" presId="urn:microsoft.com/office/officeart/2005/8/layout/venn3"/>
    <dgm:cxn modelId="{3BDFF723-FC7F-4F78-B6BB-3083BE095CBD}" type="presParOf" srcId="{0AEFAF83-A37D-432E-8ECE-606AAB6FA0C4}" destId="{988EFDA9-8FF2-43AE-84C8-039A0908B246}" srcOrd="5" destOrd="0" presId="urn:microsoft.com/office/officeart/2005/8/layout/venn3"/>
    <dgm:cxn modelId="{3747FE59-7DC0-451E-9F0B-EB3CC4813A4A}" type="presParOf" srcId="{0AEFAF83-A37D-432E-8ECE-606AAB6FA0C4}" destId="{3967C15A-5166-4973-94B6-2C5E8AF97DCD}" srcOrd="6" destOrd="0" presId="urn:microsoft.com/office/officeart/2005/8/layout/venn3"/>
    <dgm:cxn modelId="{21146E61-E27B-4EC2-8143-94990D22727B}" type="presParOf" srcId="{0AEFAF83-A37D-432E-8ECE-606AAB6FA0C4}" destId="{3DF7FC4D-74FA-4889-B01B-02A1ACA6D5EC}" srcOrd="7" destOrd="0" presId="urn:microsoft.com/office/officeart/2005/8/layout/venn3"/>
    <dgm:cxn modelId="{763BFA78-F2FF-4582-8AA8-B403D34D3950}" type="presParOf" srcId="{0AEFAF83-A37D-432E-8ECE-606AAB6FA0C4}" destId="{CDFB38C9-9D7B-4360-A5DB-30C8C85B1933}" srcOrd="8" destOrd="0" presId="urn:microsoft.com/office/officeart/2005/8/layout/venn3"/>
    <dgm:cxn modelId="{0109339B-8F32-4485-B40A-70D4191703DB}" type="presParOf" srcId="{0AEFAF83-A37D-432E-8ECE-606AAB6FA0C4}" destId="{36934EEE-7F55-4B4F-AFCA-ED484EDE613B}" srcOrd="9" destOrd="0" presId="urn:microsoft.com/office/officeart/2005/8/layout/venn3"/>
    <dgm:cxn modelId="{8DC2923B-E2AA-49A8-A6AB-2EBAB735F456}" type="presParOf" srcId="{0AEFAF83-A37D-432E-8ECE-606AAB6FA0C4}" destId="{5CB15D05-43A7-4351-A731-D04E3DFAA01B}" srcOrd="10" destOrd="0" presId="urn:microsoft.com/office/officeart/2005/8/layout/venn3"/>
    <dgm:cxn modelId="{3609B688-1012-4723-964A-0BAC2D401F61}" type="presParOf" srcId="{0AEFAF83-A37D-432E-8ECE-606AAB6FA0C4}" destId="{75EB9132-BDAE-44B0-95DF-02A29D1FD422}" srcOrd="11" destOrd="0" presId="urn:microsoft.com/office/officeart/2005/8/layout/venn3"/>
    <dgm:cxn modelId="{3A726C9C-670D-4BD8-A6FE-A1FB40E4721B}" type="presParOf" srcId="{0AEFAF83-A37D-432E-8ECE-606AAB6FA0C4}" destId="{7ACCC991-1F92-476C-89E4-E61B124FB083}" srcOrd="12"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E12006-D7A7-4328-8EF0-EBC2E422F593}">
      <dsp:nvSpPr>
        <dsp:cNvPr id="0" name=""/>
        <dsp:cNvSpPr/>
      </dsp:nvSpPr>
      <dsp:spPr>
        <a:xfrm>
          <a:off x="1250" y="64591"/>
          <a:ext cx="1471017" cy="1471017"/>
        </a:xfrm>
        <a:prstGeom prst="ellipse">
          <a:avLst/>
        </a:prstGeom>
        <a:solidFill>
          <a:srgbClr val="0000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0955" tIns="22860" rIns="80955"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rgbClr val="FFFFFF"/>
              </a:solidFill>
              <a:effectLst/>
              <a:latin typeface="微軟正黑體" pitchFamily="34" charset="-120"/>
              <a:ea typeface="微軟正黑體" pitchFamily="34" charset="-120"/>
            </a:rPr>
            <a:t>男性</a:t>
          </a:r>
          <a:endParaRPr lang="zh-TW" altLang="en-US" sz="1800" b="1" kern="1200" dirty="0">
            <a:solidFill>
              <a:srgbClr val="FFFFFF"/>
            </a:solidFill>
            <a:effectLst/>
            <a:latin typeface="微軟正黑體" pitchFamily="34" charset="-120"/>
            <a:ea typeface="微軟正黑體" pitchFamily="34" charset="-120"/>
          </a:endParaRPr>
        </a:p>
      </dsp:txBody>
      <dsp:txXfrm>
        <a:off x="1250" y="64591"/>
        <a:ext cx="1471017" cy="1471017"/>
      </dsp:txXfrm>
    </dsp:sp>
    <dsp:sp modelId="{C98FB232-9EC2-468C-94A2-EBDCC004EBB2}">
      <dsp:nvSpPr>
        <dsp:cNvPr id="0" name=""/>
        <dsp:cNvSpPr/>
      </dsp:nvSpPr>
      <dsp:spPr>
        <a:xfrm>
          <a:off x="1178063" y="64591"/>
          <a:ext cx="1471017" cy="1471017"/>
        </a:xfrm>
        <a:prstGeom prst="ellipse">
          <a:avLst/>
        </a:prstGeom>
        <a:solidFill>
          <a:srgbClr val="00B05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0955" tIns="22860" rIns="80955"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rgbClr val="FFFFFF"/>
              </a:solidFill>
              <a:effectLst/>
              <a:latin typeface="微軟正黑體" pitchFamily="34" charset="-120"/>
              <a:ea typeface="微軟正黑體" pitchFamily="34" charset="-120"/>
            </a:rPr>
            <a:t>越年青</a:t>
          </a:r>
          <a:endParaRPr lang="zh-TW" altLang="en-US" sz="1800" b="1" kern="1200" dirty="0">
            <a:solidFill>
              <a:srgbClr val="FFFFFF"/>
            </a:solidFill>
            <a:effectLst/>
            <a:latin typeface="微軟正黑體" pitchFamily="34" charset="-120"/>
            <a:ea typeface="微軟正黑體" pitchFamily="34" charset="-120"/>
          </a:endParaRPr>
        </a:p>
      </dsp:txBody>
      <dsp:txXfrm>
        <a:off x="1178063" y="64591"/>
        <a:ext cx="1471017" cy="1471017"/>
      </dsp:txXfrm>
    </dsp:sp>
    <dsp:sp modelId="{3FD8679B-7205-45D0-B407-5FCE95110042}">
      <dsp:nvSpPr>
        <dsp:cNvPr id="0" name=""/>
        <dsp:cNvSpPr/>
      </dsp:nvSpPr>
      <dsp:spPr>
        <a:xfrm>
          <a:off x="2354877" y="64591"/>
          <a:ext cx="1471017" cy="1471017"/>
        </a:xfrm>
        <a:prstGeom prst="ellipse">
          <a:avLst/>
        </a:prstGeom>
        <a:solidFill>
          <a:srgbClr val="FFC00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0955" tIns="22860" rIns="80955"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rgbClr val="FFFFFF"/>
              </a:solidFill>
              <a:effectLst/>
              <a:latin typeface="微軟正黑體" pitchFamily="34" charset="-120"/>
              <a:ea typeface="微軟正黑體" pitchFamily="34" charset="-120"/>
            </a:rPr>
            <a:t>職業階層</a:t>
          </a:r>
          <a:r>
            <a:rPr lang="zh-CN" sz="1800" b="1" kern="1200" dirty="0" smtClean="0">
              <a:solidFill>
                <a:srgbClr val="FFFFFF"/>
              </a:solidFill>
              <a:effectLst/>
              <a:latin typeface="微軟正黑體" pitchFamily="34" charset="-120"/>
              <a:ea typeface="微軟正黑體" pitchFamily="34" charset="-120"/>
            </a:rPr>
            <a:t>越高 </a:t>
          </a:r>
          <a:endParaRPr lang="zh-TW" altLang="en-US" sz="1800" b="1" kern="1200" dirty="0">
            <a:solidFill>
              <a:srgbClr val="FFFFFF"/>
            </a:solidFill>
            <a:effectLst/>
            <a:latin typeface="微軟正黑體" pitchFamily="34" charset="-120"/>
            <a:ea typeface="微軟正黑體" pitchFamily="34" charset="-120"/>
          </a:endParaRPr>
        </a:p>
      </dsp:txBody>
      <dsp:txXfrm>
        <a:off x="2354877" y="64591"/>
        <a:ext cx="1471017" cy="1471017"/>
      </dsp:txXfrm>
    </dsp:sp>
    <dsp:sp modelId="{3967C15A-5166-4973-94B6-2C5E8AF97DCD}">
      <dsp:nvSpPr>
        <dsp:cNvPr id="0" name=""/>
        <dsp:cNvSpPr/>
      </dsp:nvSpPr>
      <dsp:spPr>
        <a:xfrm>
          <a:off x="3531691" y="64591"/>
          <a:ext cx="1471017" cy="1471017"/>
        </a:xfrm>
        <a:prstGeom prst="ellipse">
          <a:avLst/>
        </a:prstGeom>
        <a:solidFill>
          <a:srgbClr val="FF000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0955" tIns="22860" rIns="80955" bIns="22860" numCol="1" spcCol="1270" anchor="ctr" anchorCtr="0">
          <a:noAutofit/>
        </a:bodyPr>
        <a:lstStyle/>
        <a:p>
          <a:pPr lvl="0" algn="ctr" defTabSz="800100">
            <a:lnSpc>
              <a:spcPct val="90000"/>
            </a:lnSpc>
            <a:spcBef>
              <a:spcPct val="0"/>
            </a:spcBef>
            <a:spcAft>
              <a:spcPct val="35000"/>
            </a:spcAft>
          </a:pPr>
          <a:r>
            <a:rPr lang="zh-CN" sz="1800" b="1" kern="1200" dirty="0" smtClean="0">
              <a:solidFill>
                <a:srgbClr val="FFFFFF"/>
              </a:solidFill>
              <a:effectLst/>
              <a:latin typeface="微軟正黑體" pitchFamily="34" charset="-120"/>
              <a:ea typeface="微軟正黑體" pitchFamily="34" charset="-120"/>
            </a:rPr>
            <a:t>越是</a:t>
          </a:r>
          <a:r>
            <a:rPr lang="zh-TW" altLang="en-US" sz="1800" b="1" kern="1200" dirty="0" smtClean="0">
              <a:solidFill>
                <a:srgbClr val="FFFFFF"/>
              </a:solidFill>
              <a:effectLst/>
              <a:latin typeface="微軟正黑體" pitchFamily="34" charset="-120"/>
              <a:ea typeface="微軟正黑體" pitchFamily="34" charset="-120"/>
            </a:rPr>
            <a:t>學</a:t>
          </a:r>
          <a:r>
            <a:rPr lang="zh-CN" sz="1800" b="1" kern="1200" dirty="0" smtClean="0">
              <a:solidFill>
                <a:srgbClr val="FFFFFF"/>
              </a:solidFill>
              <a:effectLst/>
              <a:latin typeface="微軟正黑體" pitchFamily="34" charset="-120"/>
              <a:ea typeface="微軟正黑體" pitchFamily="34" charset="-120"/>
            </a:rPr>
            <a:t>生 </a:t>
          </a:r>
          <a:endParaRPr lang="zh-TW" altLang="en-US" sz="1800" b="1" kern="1200" dirty="0">
            <a:solidFill>
              <a:srgbClr val="FFFFFF"/>
            </a:solidFill>
            <a:effectLst/>
            <a:latin typeface="微軟正黑體" pitchFamily="34" charset="-120"/>
            <a:ea typeface="微軟正黑體" pitchFamily="34" charset="-120"/>
          </a:endParaRPr>
        </a:p>
      </dsp:txBody>
      <dsp:txXfrm>
        <a:off x="3531691" y="64591"/>
        <a:ext cx="1471017" cy="1471017"/>
      </dsp:txXfrm>
    </dsp:sp>
    <dsp:sp modelId="{CDFB38C9-9D7B-4360-A5DB-30C8C85B1933}">
      <dsp:nvSpPr>
        <dsp:cNvPr id="0" name=""/>
        <dsp:cNvSpPr/>
      </dsp:nvSpPr>
      <dsp:spPr>
        <a:xfrm>
          <a:off x="4708505" y="64591"/>
          <a:ext cx="1471017" cy="1471017"/>
        </a:xfrm>
        <a:prstGeom prst="ellipse">
          <a:avLst/>
        </a:prstGeom>
        <a:solidFill>
          <a:srgbClr val="80000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0955" tIns="22860" rIns="80955" bIns="22860" numCol="1" spcCol="1270" anchor="ctr" anchorCtr="0">
          <a:noAutofit/>
        </a:bodyPr>
        <a:lstStyle/>
        <a:p>
          <a:pPr lvl="0" algn="ctr" defTabSz="800100">
            <a:lnSpc>
              <a:spcPct val="90000"/>
            </a:lnSpc>
            <a:spcBef>
              <a:spcPct val="0"/>
            </a:spcBef>
            <a:spcAft>
              <a:spcPct val="35000"/>
            </a:spcAft>
          </a:pPr>
          <a:r>
            <a:rPr lang="zh-CN" sz="1800" b="1" kern="1200" dirty="0" smtClean="0">
              <a:solidFill>
                <a:srgbClr val="FFFFFF"/>
              </a:solidFill>
              <a:effectLst/>
              <a:latin typeface="微軟正黑體" pitchFamily="34" charset="-120"/>
              <a:ea typeface="微軟正黑體" pitchFamily="34" charset="-120"/>
            </a:rPr>
            <a:t>文化程度越高 </a:t>
          </a:r>
          <a:endParaRPr lang="zh-TW" altLang="en-US" sz="1800" b="1" kern="1200" dirty="0">
            <a:solidFill>
              <a:srgbClr val="FFFFFF"/>
            </a:solidFill>
            <a:effectLst/>
            <a:latin typeface="微軟正黑體" pitchFamily="34" charset="-120"/>
            <a:ea typeface="微軟正黑體" pitchFamily="34" charset="-120"/>
          </a:endParaRPr>
        </a:p>
      </dsp:txBody>
      <dsp:txXfrm>
        <a:off x="4708505" y="64591"/>
        <a:ext cx="1471017" cy="1471017"/>
      </dsp:txXfrm>
    </dsp:sp>
    <dsp:sp modelId="{5CB15D05-43A7-4351-A731-D04E3DFAA01B}">
      <dsp:nvSpPr>
        <dsp:cNvPr id="0" name=""/>
        <dsp:cNvSpPr/>
      </dsp:nvSpPr>
      <dsp:spPr>
        <a:xfrm>
          <a:off x="5885318" y="64591"/>
          <a:ext cx="1471017" cy="1471017"/>
        </a:xfrm>
        <a:prstGeom prst="ellipse">
          <a:avLst/>
        </a:prstGeom>
        <a:solidFill>
          <a:srgbClr val="CC330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0955" tIns="22860" rIns="80955"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rgbClr val="FFFFFF"/>
              </a:solidFill>
              <a:effectLst/>
              <a:latin typeface="微軟正黑體" pitchFamily="34" charset="-120"/>
              <a:ea typeface="微軟正黑體" pitchFamily="34" charset="-120"/>
            </a:rPr>
            <a:t>未婚</a:t>
          </a:r>
          <a:endParaRPr lang="zh-TW" altLang="en-US" sz="1800" b="1" kern="1200" dirty="0">
            <a:solidFill>
              <a:srgbClr val="FFFFFF"/>
            </a:solidFill>
            <a:effectLst/>
            <a:latin typeface="微軟正黑體" pitchFamily="34" charset="-120"/>
            <a:ea typeface="微軟正黑體" pitchFamily="34" charset="-120"/>
          </a:endParaRPr>
        </a:p>
      </dsp:txBody>
      <dsp:txXfrm>
        <a:off x="5885318" y="64591"/>
        <a:ext cx="1471017" cy="1471017"/>
      </dsp:txXfrm>
    </dsp:sp>
    <dsp:sp modelId="{7ACCC991-1F92-476C-89E4-E61B124FB083}">
      <dsp:nvSpPr>
        <dsp:cNvPr id="0" name=""/>
        <dsp:cNvSpPr/>
      </dsp:nvSpPr>
      <dsp:spPr>
        <a:xfrm>
          <a:off x="7062132" y="64591"/>
          <a:ext cx="1471017" cy="1471017"/>
        </a:xfrm>
        <a:prstGeom prst="ellipse">
          <a:avLst/>
        </a:prstGeom>
        <a:solidFill>
          <a:srgbClr val="FFFF0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0955" tIns="22860" rIns="80955"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rgbClr val="FFFFFF"/>
              </a:solidFill>
              <a:effectLst/>
              <a:latin typeface="微軟正黑體" pitchFamily="34" charset="-120"/>
              <a:ea typeface="微軟正黑體" pitchFamily="34" charset="-120"/>
            </a:rPr>
            <a:t>家庭月入越高</a:t>
          </a:r>
          <a:endParaRPr lang="zh-TW" altLang="en-US" sz="1800" b="1" kern="1200" dirty="0">
            <a:solidFill>
              <a:srgbClr val="FFFFFF"/>
            </a:solidFill>
            <a:effectLst/>
            <a:latin typeface="微軟正黑體" pitchFamily="34" charset="-120"/>
            <a:ea typeface="微軟正黑體" pitchFamily="34" charset="-120"/>
          </a:endParaRPr>
        </a:p>
      </dsp:txBody>
      <dsp:txXfrm>
        <a:off x="7062132" y="64591"/>
        <a:ext cx="1471017" cy="147101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ltLang="zh-TW"/>
          </a:p>
        </p:txBody>
      </p:sp>
      <p:sp>
        <p:nvSpPr>
          <p:cNvPr id="2263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ltLang="zh-TW"/>
          </a:p>
        </p:txBody>
      </p:sp>
      <p:sp>
        <p:nvSpPr>
          <p:cNvPr id="2263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ltLang="zh-TW"/>
          </a:p>
        </p:txBody>
      </p:sp>
      <p:sp>
        <p:nvSpPr>
          <p:cNvPr id="2263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defRPr>
            </a:lvl1pPr>
          </a:lstStyle>
          <a:p>
            <a:pPr>
              <a:defRPr/>
            </a:pPr>
            <a:fld id="{CD1B3704-99C5-4781-9828-219F772C60DD}"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ltLang="zh-TW"/>
          </a:p>
        </p:txBody>
      </p:sp>
      <p:sp>
        <p:nvSpPr>
          <p:cNvPr id="798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ltLang="zh-TW"/>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98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ltLang="zh-TW"/>
          </a:p>
        </p:txBody>
      </p:sp>
      <p:sp>
        <p:nvSpPr>
          <p:cNvPr id="798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defRPr>
            </a:lvl1pPr>
          </a:lstStyle>
          <a:p>
            <a:pPr>
              <a:defRPr/>
            </a:pPr>
            <a:fld id="{D92FBDA4-7E09-4BBC-B272-B2A980302A11}"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zh-TW"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zh-TW"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zh-TW"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a:ln/>
        </p:spPr>
      </p:sp>
      <p:sp>
        <p:nvSpPr>
          <p:cNvPr id="39939" name="備忘稿版面配置區 2"/>
          <p:cNvSpPr>
            <a:spLocks noGrp="1"/>
          </p:cNvSpPr>
          <p:nvPr>
            <p:ph type="body" idx="1"/>
          </p:nvPr>
        </p:nvSpPr>
        <p:spPr>
          <a:noFill/>
          <a:ln/>
        </p:spPr>
        <p:txBody>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740F795F-20F4-4FA9-93C6-6337D8D04F90}" type="slidenum">
              <a:rPr lang="zh-TW" altLang="en-US" smtClean="0"/>
              <a:pPr>
                <a:defRPr/>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zh-TW"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bwMode="auto">
          <a:xfrm>
            <a:off x="0" y="3886200"/>
            <a:ext cx="9144000" cy="2057400"/>
          </a:xfrm>
          <a:prstGeom prst="rect">
            <a:avLst/>
          </a:prstGeom>
          <a:solidFill>
            <a:srgbClr val="FFFFFF"/>
          </a:solidFill>
          <a:ln w="12700" cap="sq" cmpd="sng" algn="ctr">
            <a:solidFill>
              <a:srgbClr val="FFFFFF"/>
            </a:solidFill>
            <a:prstDash val="solid"/>
            <a:round/>
            <a:headEnd type="none" w="sm" len="sm"/>
            <a:tailEnd type="none" w="sm" len="sm"/>
          </a:ln>
          <a:effectLst/>
        </p:spPr>
        <p:txBody>
          <a:bodyPr wrap="none"/>
          <a:lstStyle/>
          <a:p>
            <a:pPr>
              <a:defRPr/>
            </a:pPr>
            <a:endParaRPr lang="zh-TW" altLang="en-US"/>
          </a:p>
        </p:txBody>
      </p:sp>
      <p:pic>
        <p:nvPicPr>
          <p:cNvPr id="5" name="Picture 2" descr="MIPlogohigherwhite"/>
          <p:cNvPicPr>
            <a:picLocks noChangeAspect="1" noChangeArrowheads="1"/>
          </p:cNvPicPr>
          <p:nvPr userDrawn="1"/>
        </p:nvPicPr>
        <p:blipFill>
          <a:blip r:embed="rId3" cstate="print"/>
          <a:srcRect/>
          <a:stretch>
            <a:fillRect/>
          </a:stretch>
        </p:blipFill>
        <p:spPr bwMode="auto">
          <a:xfrm>
            <a:off x="0" y="3886200"/>
            <a:ext cx="2414588" cy="2057400"/>
          </a:xfrm>
          <a:prstGeom prst="rect">
            <a:avLst/>
          </a:prstGeom>
          <a:noFill/>
          <a:ln w="9525">
            <a:noFill/>
            <a:miter lim="800000"/>
            <a:headEnd/>
            <a:tailEnd/>
          </a:ln>
        </p:spPr>
      </p:pic>
      <p:sp>
        <p:nvSpPr>
          <p:cNvPr id="210946" name="Rectangle 2"/>
          <p:cNvSpPr>
            <a:spLocks noGrp="1" noChangeArrowheads="1"/>
          </p:cNvSpPr>
          <p:nvPr>
            <p:ph type="ctrTitle"/>
          </p:nvPr>
        </p:nvSpPr>
        <p:spPr>
          <a:xfrm>
            <a:off x="1905000" y="762000"/>
            <a:ext cx="6477000" cy="2819400"/>
          </a:xfrm>
        </p:spPr>
        <p:txBody>
          <a:bodyPr/>
          <a:lstStyle>
            <a:lvl1pPr>
              <a:defRPr/>
            </a:lvl1pPr>
          </a:lstStyle>
          <a:p>
            <a:r>
              <a:rPr lang="zh-TW" altLang="en-US" smtClean="0"/>
              <a:t>按一下以編輯母片標題樣式</a:t>
            </a:r>
            <a:endParaRPr lang="zh-TW" altLang="en-US"/>
          </a:p>
        </p:txBody>
      </p:sp>
      <p:sp>
        <p:nvSpPr>
          <p:cNvPr id="210947" name="Rectangle 3"/>
          <p:cNvSpPr>
            <a:spLocks noGrp="1" noChangeArrowheads="1"/>
          </p:cNvSpPr>
          <p:nvPr>
            <p:ph type="subTitle" idx="1"/>
          </p:nvPr>
        </p:nvSpPr>
        <p:spPr>
          <a:xfrm>
            <a:off x="1905000" y="3886200"/>
            <a:ext cx="7239000" cy="1981200"/>
          </a:xfrm>
        </p:spPr>
        <p:txBody>
          <a:bodyPr/>
          <a:lstStyle>
            <a:lvl1pPr marL="0" indent="0">
              <a:buFont typeface="Wingdings" pitchFamily="2" charset="2"/>
              <a:buNone/>
              <a:defRPr sz="3600"/>
            </a:lvl1pPr>
          </a:lstStyle>
          <a:p>
            <a:r>
              <a:rPr lang="zh-TW" altLang="en-US" smtClean="0"/>
              <a:t>按一下以編輯母片副標題樣式</a:t>
            </a:r>
            <a:endParaRPr lang="zh-TW" altLang="en-US"/>
          </a:p>
        </p:txBody>
      </p:sp>
      <p:sp>
        <p:nvSpPr>
          <p:cNvPr id="6"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ea typeface="新細明體" pitchFamily="18" charset="-120"/>
              </a:defRPr>
            </a:lvl1pPr>
          </a:lstStyle>
          <a:p>
            <a:pPr>
              <a:defRPr/>
            </a:pPr>
            <a:endParaRPr lang="en-US" altLang="zh-TW"/>
          </a:p>
        </p:txBody>
      </p:sp>
      <p:sp>
        <p:nvSpPr>
          <p:cNvPr id="7"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ea typeface="新細明體" pitchFamily="18" charset="-120"/>
              </a:defRPr>
            </a:lvl1pPr>
          </a:lstStyle>
          <a:p>
            <a:pPr>
              <a:defRPr/>
            </a:pPr>
            <a:endParaRPr lang="en-US" altLang="zh-TW"/>
          </a:p>
        </p:txBody>
      </p:sp>
    </p:spTree>
  </p:cSld>
  <p:clrMapOvr>
    <a:masterClrMapping/>
  </p:clrMapOvr>
  <p:transition>
    <p:zoom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06E23A96-4438-44C5-9F05-891602407D91}" type="slidenum">
              <a:rPr lang="en-US" altLang="zh-TW"/>
              <a:pPr>
                <a:defRPr/>
              </a:pPr>
              <a:t>‹#›</a:t>
            </a:fld>
            <a:endParaRPr lang="en-US" altLang="zh-TW"/>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67550" y="76200"/>
            <a:ext cx="1847850" cy="6477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524000" y="76200"/>
            <a:ext cx="5391150" cy="6477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AC9E88AD-B4AE-4AAF-83A3-484603E63900}" type="slidenum">
              <a:rPr lang="en-US" altLang="zh-TW"/>
              <a:pPr>
                <a:defRPr/>
              </a:pPr>
              <a:t>‹#›</a:t>
            </a:fld>
            <a:endParaRPr lang="en-US" altLang="zh-TW"/>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E4996568-3205-4DD0-9DB7-5DA006B5528C}" type="slidenum">
              <a:rPr lang="en-US" altLang="zh-TW"/>
              <a:pPr>
                <a:defRPr/>
              </a:pPr>
              <a:t>‹#›</a:t>
            </a:fld>
            <a:endParaRPr lang="en-US" altLang="zh-TW"/>
          </a:p>
        </p:txBody>
      </p:sp>
    </p:spTree>
  </p:cSld>
  <p:clrMapOvr>
    <a:masterClrMapping/>
  </p:clrMapOvr>
  <p:transition>
    <p:zoom dir="in"/>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sldNum" sz="quarter" idx="10"/>
          </p:nvPr>
        </p:nvSpPr>
        <p:spPr>
          <a:ln/>
        </p:spPr>
        <p:txBody>
          <a:bodyPr/>
          <a:lstStyle>
            <a:lvl1pPr>
              <a:defRPr/>
            </a:lvl1pPr>
          </a:lstStyle>
          <a:p>
            <a:pPr>
              <a:defRPr/>
            </a:pPr>
            <a:fld id="{FDA10EC0-70F0-4AAB-9405-2E811A34A3D0}" type="slidenum">
              <a:rPr lang="en-US" altLang="zh-TW"/>
              <a:pPr>
                <a:defRPr/>
              </a:pPr>
              <a:t>‹#›</a:t>
            </a:fld>
            <a:endParaRPr lang="en-US" altLang="zh-TW"/>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a:ln/>
        </p:spPr>
        <p:txBody>
          <a:bodyPr/>
          <a:lstStyle>
            <a:lvl1pPr>
              <a:defRPr/>
            </a:lvl1pPr>
          </a:lstStyle>
          <a:p>
            <a:pPr>
              <a:defRPr/>
            </a:pPr>
            <a:fld id="{6F8FAA3A-C910-4A1A-8BF3-3A2B46DE69A8}" type="slidenum">
              <a:rPr lang="en-US" altLang="zh-TW"/>
              <a:pPr>
                <a:defRPr/>
              </a:pPr>
              <a:t>‹#›</a:t>
            </a:fld>
            <a:endParaRPr lang="en-US" altLang="zh-TW"/>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sldNum" sz="quarter" idx="10"/>
          </p:nvPr>
        </p:nvSpPr>
        <p:spPr>
          <a:ln/>
        </p:spPr>
        <p:txBody>
          <a:bodyPr/>
          <a:lstStyle>
            <a:lvl1pPr>
              <a:defRPr/>
            </a:lvl1pPr>
          </a:lstStyle>
          <a:p>
            <a:pPr>
              <a:defRPr/>
            </a:pPr>
            <a:fld id="{E9EEA8C5-65F8-4462-96F1-ABA78F5A8C16}" type="slidenum">
              <a:rPr lang="en-US" altLang="zh-TW"/>
              <a:pPr>
                <a:defRPr/>
              </a:pPr>
              <a:t>‹#›</a:t>
            </a:fld>
            <a:endParaRPr lang="en-US" altLang="zh-TW"/>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sldNum" sz="quarter" idx="10"/>
          </p:nvPr>
        </p:nvSpPr>
        <p:spPr>
          <a:ln/>
        </p:spPr>
        <p:txBody>
          <a:bodyPr/>
          <a:lstStyle>
            <a:lvl1pPr>
              <a:defRPr/>
            </a:lvl1pPr>
          </a:lstStyle>
          <a:p>
            <a:pPr>
              <a:defRPr/>
            </a:pPr>
            <a:fld id="{7E51C50E-7892-4327-B4E0-7AF75DC7181F}" type="slidenum">
              <a:rPr lang="en-US" altLang="zh-TW"/>
              <a:pPr>
                <a:defRPr/>
              </a:pPr>
              <a:t>‹#›</a:t>
            </a:fld>
            <a:endParaRPr lang="en-US" altLang="zh-TW"/>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81D92C8-221C-41A9-AEDB-B3BAE2FA7D0E}" type="slidenum">
              <a:rPr lang="en-US" altLang="zh-TW"/>
              <a:pPr>
                <a:defRPr/>
              </a:pPr>
              <a:t>‹#›</a:t>
            </a:fld>
            <a:endParaRPr lang="en-US" altLang="zh-TW"/>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pPr>
              <a:defRPr/>
            </a:pPr>
            <a:fld id="{8C947E4D-3A6D-4A3B-8B63-7C7DDDDC1C21}" type="slidenum">
              <a:rPr lang="en-US" altLang="zh-TW"/>
              <a:pPr>
                <a:defRPr/>
              </a:pPr>
              <a:t>‹#›</a:t>
            </a:fld>
            <a:endParaRPr lang="en-US" altLang="zh-TW"/>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pPr>
              <a:defRPr/>
            </a:pPr>
            <a:fld id="{63AC27BD-0554-4008-BF33-0C4E758D8028}" type="slidenum">
              <a:rPr lang="en-US" altLang="zh-TW"/>
              <a:pPr>
                <a:defRPr/>
              </a:pPr>
              <a:t>‹#›</a:t>
            </a:fld>
            <a:endParaRPr lang="en-US" altLang="zh-TW"/>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9928" name="Rectangle 8"/>
          <p:cNvSpPr>
            <a:spLocks noChangeArrowheads="1"/>
          </p:cNvSpPr>
          <p:nvPr/>
        </p:nvSpPr>
        <p:spPr bwMode="auto">
          <a:xfrm>
            <a:off x="1447800" y="1219200"/>
            <a:ext cx="7696200" cy="5410200"/>
          </a:xfrm>
          <a:prstGeom prst="rect">
            <a:avLst/>
          </a:prstGeom>
          <a:solidFill>
            <a:srgbClr val="FFFFFF"/>
          </a:solidFill>
          <a:ln w="12700" cap="sq">
            <a:noFill/>
            <a:miter lim="800000"/>
            <a:headEnd type="none" w="sm" len="sm"/>
            <a:tailEnd type="none" w="sm" len="sm"/>
          </a:ln>
          <a:effectLst/>
        </p:spPr>
        <p:txBody>
          <a:bodyPr wrap="none" anchor="ctr"/>
          <a:lstStyle/>
          <a:p>
            <a:pPr>
              <a:defRPr/>
            </a:pPr>
            <a:endParaRPr lang="zh-TW" altLang="en-US">
              <a:ea typeface="+mn-ea"/>
            </a:endParaRPr>
          </a:p>
        </p:txBody>
      </p:sp>
      <p:sp>
        <p:nvSpPr>
          <p:cNvPr id="3075" name="Rectangle 2"/>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按一下以編輯標題樣式</a:t>
            </a:r>
          </a:p>
        </p:txBody>
      </p:sp>
      <p:sp>
        <p:nvSpPr>
          <p:cNvPr id="3076" name="Rectangle 3"/>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09926" name="Rectangle 6"/>
          <p:cNvSpPr>
            <a:spLocks noGrp="1" noChangeArrowheads="1"/>
          </p:cNvSpPr>
          <p:nvPr>
            <p:ph type="sldNum" sz="quarter" idx="4"/>
          </p:nvPr>
        </p:nvSpPr>
        <p:spPr bwMode="auto">
          <a:xfrm>
            <a:off x="381000" y="6019800"/>
            <a:ext cx="685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800">
                <a:solidFill>
                  <a:srgbClr val="FFFFFF"/>
                </a:solidFill>
                <a:effectLst>
                  <a:outerShdw blurRad="38100" dist="38100" dir="2700000" algn="tl">
                    <a:srgbClr val="000000"/>
                  </a:outerShdw>
                </a:effectLst>
                <a:latin typeface="Arial Black" pitchFamily="34" charset="0"/>
                <a:ea typeface="新細明體" pitchFamily="18" charset="-120"/>
              </a:defRPr>
            </a:lvl1pPr>
          </a:lstStyle>
          <a:p>
            <a:pPr>
              <a:defRPr/>
            </a:pPr>
            <a:fld id="{B2A4DAF0-F7B7-4FB6-AC0B-46B6616A634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ransition>
    <p:zoom dir="in"/>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3600" b="1">
          <a:solidFill>
            <a:srgbClr val="800000"/>
          </a:solidFill>
          <a:latin typeface="+mj-lt"/>
          <a:ea typeface="+mj-ea"/>
          <a:cs typeface="+mj-cs"/>
        </a:defRPr>
      </a:lvl1pPr>
      <a:lvl2pPr algn="ctr" rtl="0" eaLnBrk="0" fontAlgn="base" hangingPunct="0">
        <a:spcBef>
          <a:spcPct val="0"/>
        </a:spcBef>
        <a:spcAft>
          <a:spcPct val="0"/>
        </a:spcAft>
        <a:defRPr kumimoji="1" sz="3600" b="1">
          <a:solidFill>
            <a:srgbClr val="800000"/>
          </a:solidFill>
          <a:latin typeface="SimSun" pitchFamily="2" charset="-122"/>
          <a:ea typeface="SimSun" pitchFamily="2" charset="-122"/>
        </a:defRPr>
      </a:lvl2pPr>
      <a:lvl3pPr algn="ctr" rtl="0" eaLnBrk="0" fontAlgn="base" hangingPunct="0">
        <a:spcBef>
          <a:spcPct val="0"/>
        </a:spcBef>
        <a:spcAft>
          <a:spcPct val="0"/>
        </a:spcAft>
        <a:defRPr kumimoji="1" sz="3600" b="1">
          <a:solidFill>
            <a:srgbClr val="800000"/>
          </a:solidFill>
          <a:latin typeface="SimSun" pitchFamily="2" charset="-122"/>
          <a:ea typeface="SimSun" pitchFamily="2" charset="-122"/>
        </a:defRPr>
      </a:lvl3pPr>
      <a:lvl4pPr algn="ctr" rtl="0" eaLnBrk="0" fontAlgn="base" hangingPunct="0">
        <a:spcBef>
          <a:spcPct val="0"/>
        </a:spcBef>
        <a:spcAft>
          <a:spcPct val="0"/>
        </a:spcAft>
        <a:defRPr kumimoji="1" sz="3600" b="1">
          <a:solidFill>
            <a:srgbClr val="800000"/>
          </a:solidFill>
          <a:latin typeface="SimSun" pitchFamily="2" charset="-122"/>
          <a:ea typeface="SimSun" pitchFamily="2" charset="-122"/>
        </a:defRPr>
      </a:lvl4pPr>
      <a:lvl5pPr algn="ctr" rtl="0" eaLnBrk="0" fontAlgn="base" hangingPunct="0">
        <a:spcBef>
          <a:spcPct val="0"/>
        </a:spcBef>
        <a:spcAft>
          <a:spcPct val="0"/>
        </a:spcAft>
        <a:defRPr kumimoji="1" sz="3600" b="1">
          <a:solidFill>
            <a:srgbClr val="800000"/>
          </a:solidFill>
          <a:latin typeface="SimSun" pitchFamily="2" charset="-122"/>
          <a:ea typeface="SimSun" pitchFamily="2" charset="-122"/>
        </a:defRPr>
      </a:lvl5pPr>
      <a:lvl6pPr marL="457200" algn="ctr" rtl="0" eaLnBrk="0" fontAlgn="base" hangingPunct="0">
        <a:spcBef>
          <a:spcPct val="0"/>
        </a:spcBef>
        <a:spcAft>
          <a:spcPct val="0"/>
        </a:spcAft>
        <a:defRPr kumimoji="1" sz="4000" b="1">
          <a:solidFill>
            <a:srgbClr val="800000"/>
          </a:solidFill>
          <a:latin typeface="SimSun" pitchFamily="2" charset="-122"/>
          <a:ea typeface="SimSun" pitchFamily="2" charset="-122"/>
        </a:defRPr>
      </a:lvl6pPr>
      <a:lvl7pPr marL="914400" algn="ctr" rtl="0" eaLnBrk="0" fontAlgn="base" hangingPunct="0">
        <a:spcBef>
          <a:spcPct val="0"/>
        </a:spcBef>
        <a:spcAft>
          <a:spcPct val="0"/>
        </a:spcAft>
        <a:defRPr kumimoji="1" sz="4000" b="1">
          <a:solidFill>
            <a:srgbClr val="800000"/>
          </a:solidFill>
          <a:latin typeface="SimSun" pitchFamily="2" charset="-122"/>
          <a:ea typeface="SimSun" pitchFamily="2" charset="-122"/>
        </a:defRPr>
      </a:lvl7pPr>
      <a:lvl8pPr marL="1371600" algn="ctr" rtl="0" eaLnBrk="0" fontAlgn="base" hangingPunct="0">
        <a:spcBef>
          <a:spcPct val="0"/>
        </a:spcBef>
        <a:spcAft>
          <a:spcPct val="0"/>
        </a:spcAft>
        <a:defRPr kumimoji="1" sz="4000" b="1">
          <a:solidFill>
            <a:srgbClr val="800000"/>
          </a:solidFill>
          <a:latin typeface="SimSun" pitchFamily="2" charset="-122"/>
          <a:ea typeface="SimSun" pitchFamily="2" charset="-122"/>
        </a:defRPr>
      </a:lvl8pPr>
      <a:lvl9pPr marL="1828800" algn="ctr" rtl="0" eaLnBrk="0" fontAlgn="base" hangingPunct="0">
        <a:spcBef>
          <a:spcPct val="0"/>
        </a:spcBef>
        <a:spcAft>
          <a:spcPct val="0"/>
        </a:spcAft>
        <a:defRPr kumimoji="1" sz="4000" b="1">
          <a:solidFill>
            <a:srgbClr val="800000"/>
          </a:solidFill>
          <a:latin typeface="SimSun" pitchFamily="2" charset="-122"/>
          <a:ea typeface="SimSun" pitchFamily="2" charset="-122"/>
        </a:defRPr>
      </a:lvl9pPr>
    </p:titleStyle>
    <p:bodyStyle>
      <a:lvl1pPr marL="342900" indent="-342900" algn="l" rtl="0" eaLnBrk="0" fontAlgn="base" hangingPunct="0">
        <a:spcBef>
          <a:spcPct val="20000"/>
        </a:spcBef>
        <a:spcAft>
          <a:spcPct val="0"/>
        </a:spcAft>
        <a:buClr>
          <a:srgbClr val="3C605F"/>
        </a:buClr>
        <a:buSzPct val="75000"/>
        <a:buFont typeface="Wingdings" pitchFamily="2" charset="2"/>
        <a:buChar char="n"/>
        <a:defRPr kumimoji="1"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3C605F"/>
        </a:buClr>
        <a:buSzPct val="75000"/>
        <a:buFont typeface="Wingdings" pitchFamily="2" charset="2"/>
        <a:buChar char="n"/>
        <a:defRPr kumimoji="1" sz="2800">
          <a:solidFill>
            <a:srgbClr val="000066"/>
          </a:solidFill>
          <a:latin typeface="+mn-lt"/>
          <a:ea typeface="+mn-ea"/>
        </a:defRPr>
      </a:lvl2pPr>
      <a:lvl3pPr marL="1143000" indent="-228600" algn="l" rtl="0" eaLnBrk="0" fontAlgn="base" hangingPunct="0">
        <a:spcBef>
          <a:spcPct val="20000"/>
        </a:spcBef>
        <a:spcAft>
          <a:spcPct val="0"/>
        </a:spcAft>
        <a:buClr>
          <a:srgbClr val="3C605F"/>
        </a:buClr>
        <a:buSzPct val="75000"/>
        <a:buFont typeface="Wingdings" pitchFamily="2" charset="2"/>
        <a:buChar char="n"/>
        <a:defRPr kumimoji="1" sz="2400">
          <a:solidFill>
            <a:srgbClr val="000066"/>
          </a:solidFill>
          <a:latin typeface="+mn-lt"/>
          <a:ea typeface="+mn-ea"/>
        </a:defRPr>
      </a:lvl3pPr>
      <a:lvl4pPr marL="1600200" indent="-228600" algn="l" rtl="0" eaLnBrk="0" fontAlgn="base" hangingPunct="0">
        <a:spcBef>
          <a:spcPct val="20000"/>
        </a:spcBef>
        <a:spcAft>
          <a:spcPct val="0"/>
        </a:spcAft>
        <a:buClr>
          <a:srgbClr val="3C605F"/>
        </a:buClr>
        <a:buSzPct val="75000"/>
        <a:buFont typeface="Wingdings" pitchFamily="2" charset="2"/>
        <a:buChar char="n"/>
        <a:defRPr kumimoji="1" sz="2000">
          <a:solidFill>
            <a:srgbClr val="000066"/>
          </a:solidFill>
          <a:latin typeface="+mn-lt"/>
          <a:ea typeface="+mn-ea"/>
        </a:defRPr>
      </a:lvl4pPr>
      <a:lvl5pPr marL="2057400" indent="-228600" algn="l" rtl="0" eaLnBrk="0" fontAlgn="base" hangingPunct="0">
        <a:spcBef>
          <a:spcPct val="20000"/>
        </a:spcBef>
        <a:spcAft>
          <a:spcPct val="0"/>
        </a:spcAft>
        <a:buClr>
          <a:srgbClr val="3C605F"/>
        </a:buClr>
        <a:buSzPct val="75000"/>
        <a:buFont typeface="Wingdings" pitchFamily="2" charset="2"/>
        <a:buChar char="n"/>
        <a:defRPr kumimoji="1" sz="2000">
          <a:solidFill>
            <a:srgbClr val="000066"/>
          </a:solidFill>
          <a:latin typeface="+mn-lt"/>
          <a:ea typeface="+mn-ea"/>
        </a:defRPr>
      </a:lvl5pPr>
      <a:lvl6pPr marL="2514600" indent="-228600" algn="l" rtl="0" eaLnBrk="0" fontAlgn="base" hangingPunct="0">
        <a:spcBef>
          <a:spcPct val="20000"/>
        </a:spcBef>
        <a:spcAft>
          <a:spcPct val="0"/>
        </a:spcAft>
        <a:buClr>
          <a:srgbClr val="3C605F"/>
        </a:buClr>
        <a:buSzPct val="75000"/>
        <a:buFont typeface="Wingdings" pitchFamily="2" charset="2"/>
        <a:buChar char="n"/>
        <a:defRPr kumimoji="1" sz="2000">
          <a:solidFill>
            <a:srgbClr val="000066"/>
          </a:solidFill>
          <a:latin typeface="+mn-lt"/>
          <a:ea typeface="+mn-ea"/>
        </a:defRPr>
      </a:lvl6pPr>
      <a:lvl7pPr marL="2971800" indent="-228600" algn="l" rtl="0" eaLnBrk="0" fontAlgn="base" hangingPunct="0">
        <a:spcBef>
          <a:spcPct val="20000"/>
        </a:spcBef>
        <a:spcAft>
          <a:spcPct val="0"/>
        </a:spcAft>
        <a:buClr>
          <a:srgbClr val="3C605F"/>
        </a:buClr>
        <a:buSzPct val="75000"/>
        <a:buFont typeface="Wingdings" pitchFamily="2" charset="2"/>
        <a:buChar char="n"/>
        <a:defRPr kumimoji="1" sz="2000">
          <a:solidFill>
            <a:srgbClr val="000066"/>
          </a:solidFill>
          <a:latin typeface="+mn-lt"/>
          <a:ea typeface="+mn-ea"/>
        </a:defRPr>
      </a:lvl7pPr>
      <a:lvl8pPr marL="3429000" indent="-228600" algn="l" rtl="0" eaLnBrk="0" fontAlgn="base" hangingPunct="0">
        <a:spcBef>
          <a:spcPct val="20000"/>
        </a:spcBef>
        <a:spcAft>
          <a:spcPct val="0"/>
        </a:spcAft>
        <a:buClr>
          <a:srgbClr val="3C605F"/>
        </a:buClr>
        <a:buSzPct val="75000"/>
        <a:buFont typeface="Wingdings" pitchFamily="2" charset="2"/>
        <a:buChar char="n"/>
        <a:defRPr kumimoji="1" sz="2000">
          <a:solidFill>
            <a:srgbClr val="000066"/>
          </a:solidFill>
          <a:latin typeface="+mn-lt"/>
          <a:ea typeface="+mn-ea"/>
        </a:defRPr>
      </a:lvl8pPr>
      <a:lvl9pPr marL="3886200" indent="-228600" algn="l" rtl="0" eaLnBrk="0" fontAlgn="base" hangingPunct="0">
        <a:spcBef>
          <a:spcPct val="20000"/>
        </a:spcBef>
        <a:spcAft>
          <a:spcPct val="0"/>
        </a:spcAft>
        <a:buClr>
          <a:srgbClr val="3C605F"/>
        </a:buClr>
        <a:buSzPct val="75000"/>
        <a:buFont typeface="Wingdings" pitchFamily="2" charset="2"/>
        <a:buChar char="n"/>
        <a:defRPr kumimoji="1" sz="2000">
          <a:solidFill>
            <a:srgbClr val="000066"/>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anguswhc@umac.mo" TargetMode="External"/><Relationship Id="rId7" Type="http://schemas.openxmlformats.org/officeDocument/2006/relationships/hyperlink" Target="http://www.cnnic.cn/index/0E/index.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apira.org/index_en.htm" TargetMode="External"/><Relationship Id="rId5" Type="http://schemas.openxmlformats.org/officeDocument/2006/relationships/hyperlink" Target="http://www.worldinternetproject.net/" TargetMode="External"/><Relationship Id="rId4" Type="http://schemas.openxmlformats.org/officeDocument/2006/relationships/hyperlink" Target="http://www.macaointernetproject.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0" y="0"/>
            <a:ext cx="9144000" cy="3886200"/>
          </a:xfrm>
          <a:prstGeom prst="rect">
            <a:avLst/>
          </a:prstGeom>
          <a:solidFill>
            <a:srgbClr val="50A7CE"/>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200" b="0" i="0" u="none" strike="noStrike" cap="none" normalizeH="0" baseline="0" dirty="0" smtClean="0">
              <a:ln>
                <a:noFill/>
              </a:ln>
              <a:solidFill>
                <a:srgbClr val="FFFFCC"/>
              </a:solidFill>
              <a:effectLst/>
              <a:latin typeface="Batang" pitchFamily="18" charset="-127"/>
              <a:ea typeface="Batang" pitchFamily="18" charset="-127"/>
            </a:endParaRPr>
          </a:p>
        </p:txBody>
      </p:sp>
      <p:sp>
        <p:nvSpPr>
          <p:cNvPr id="2050" name="Rectangle 2"/>
          <p:cNvSpPr>
            <a:spLocks noGrp="1" noChangeArrowheads="1"/>
          </p:cNvSpPr>
          <p:nvPr>
            <p:ph type="ctrTitle"/>
          </p:nvPr>
        </p:nvSpPr>
        <p:spPr>
          <a:xfrm>
            <a:off x="533400" y="685800"/>
            <a:ext cx="8229600" cy="2133600"/>
          </a:xfrm>
        </p:spPr>
        <p:txBody>
          <a:bodyPr/>
          <a:lstStyle/>
          <a:p>
            <a:pPr>
              <a:defRPr/>
            </a:pPr>
            <a:r>
              <a:rPr lang="zh-TW" altLang="en-US" sz="4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
            </a:r>
            <a:br>
              <a:rPr lang="zh-TW" altLang="en-US" sz="4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br>
            <a:r>
              <a:rPr lang="en-US" altLang="zh-TW" sz="4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2010</a:t>
            </a:r>
            <a:r>
              <a:rPr lang="zh-CN" altLang="en-US" sz="4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年</a:t>
            </a:r>
            <a:r>
              <a:rPr lang="zh-TW" altLang="en-US" sz="4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第八次澳門互聯網使用狀況統計報告 </a:t>
            </a:r>
            <a:br>
              <a:rPr lang="zh-TW" altLang="en-US" sz="4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br>
            <a:endParaRPr lang="en-US" altLang="zh-CN" sz="4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124" name="Rectangle 1029"/>
          <p:cNvSpPr>
            <a:spLocks noChangeArrowheads="1"/>
          </p:cNvSpPr>
          <p:nvPr/>
        </p:nvSpPr>
        <p:spPr bwMode="auto">
          <a:xfrm>
            <a:off x="3581400" y="3886200"/>
            <a:ext cx="5562600" cy="1569660"/>
          </a:xfrm>
          <a:prstGeom prst="rect">
            <a:avLst/>
          </a:prstGeom>
          <a:noFill/>
          <a:ln w="12700" cap="sq">
            <a:noFill/>
            <a:miter lim="800000"/>
            <a:headEnd type="none" w="sm" len="sm"/>
            <a:tailEnd type="none" w="sm" len="sm"/>
          </a:ln>
        </p:spPr>
        <p:txBody>
          <a:bodyPr wrap="square">
            <a:spAutoFit/>
          </a:bodyPr>
          <a:lstStyle/>
          <a:p>
            <a:pPr algn="r"/>
            <a:endParaRPr kumimoji="1" lang="en-US" altLang="zh-TW" dirty="0" smtClean="0">
              <a:solidFill>
                <a:srgbClr val="0070C0"/>
              </a:solidFill>
              <a:latin typeface="微軟正黑體" pitchFamily="34" charset="-120"/>
              <a:ea typeface="微軟正黑體" pitchFamily="34" charset="-120"/>
            </a:endParaRPr>
          </a:p>
          <a:p>
            <a:pPr algn="r"/>
            <a:r>
              <a:rPr kumimoji="1" lang="zh-TW" altLang="en-US" dirty="0" smtClean="0">
                <a:solidFill>
                  <a:srgbClr val="0070C0"/>
                </a:solidFill>
                <a:latin typeface="微軟正黑體" pitchFamily="34" charset="-120"/>
                <a:ea typeface="微軟正黑體" pitchFamily="34" charset="-120"/>
              </a:rPr>
              <a:t>張榮顯 博士</a:t>
            </a:r>
            <a:endParaRPr kumimoji="1" lang="zh-TW" altLang="en-US" dirty="0">
              <a:solidFill>
                <a:srgbClr val="0070C0"/>
              </a:solidFill>
              <a:latin typeface="微軟正黑體" pitchFamily="34" charset="-120"/>
              <a:ea typeface="微軟正黑體" pitchFamily="34" charset="-120"/>
            </a:endParaRPr>
          </a:p>
          <a:p>
            <a:pPr algn="r"/>
            <a:r>
              <a:rPr kumimoji="1" lang="zh-TW" altLang="en-US" dirty="0" smtClean="0">
                <a:solidFill>
                  <a:srgbClr val="0070C0"/>
                </a:solidFill>
                <a:latin typeface="微軟正黑體" pitchFamily="34" charset="-120"/>
                <a:ea typeface="微軟正黑體" pitchFamily="34" charset="-120"/>
              </a:rPr>
              <a:t>易研網絡研究實驗室</a:t>
            </a:r>
            <a:r>
              <a:rPr kumimoji="1" lang="en-US" altLang="zh-TW" dirty="0" smtClean="0">
                <a:solidFill>
                  <a:srgbClr val="0070C0"/>
                </a:solidFill>
                <a:latin typeface="微軟正黑體" pitchFamily="34" charset="-120"/>
                <a:ea typeface="微軟正黑體" pitchFamily="34" charset="-120"/>
              </a:rPr>
              <a:t> </a:t>
            </a:r>
            <a:r>
              <a:rPr kumimoji="1" lang="zh-TW" altLang="en-US" dirty="0" smtClean="0">
                <a:solidFill>
                  <a:srgbClr val="0070C0"/>
                </a:solidFill>
                <a:latin typeface="微軟正黑體" pitchFamily="34" charset="-120"/>
                <a:ea typeface="微軟正黑體" pitchFamily="34" charset="-120"/>
              </a:rPr>
              <a:t>及 </a:t>
            </a:r>
            <a:endParaRPr kumimoji="1" lang="en-US" altLang="zh-TW" dirty="0" smtClean="0">
              <a:solidFill>
                <a:srgbClr val="0070C0"/>
              </a:solidFill>
              <a:latin typeface="微軟正黑體" pitchFamily="34" charset="-120"/>
              <a:ea typeface="微軟正黑體" pitchFamily="34" charset="-120"/>
            </a:endParaRPr>
          </a:p>
          <a:p>
            <a:pPr algn="r"/>
            <a:r>
              <a:rPr kumimoji="1" lang="zh-TW" altLang="en-US" dirty="0" smtClean="0">
                <a:solidFill>
                  <a:srgbClr val="0070C0"/>
                </a:solidFill>
                <a:latin typeface="微軟正黑體" pitchFamily="34" charset="-120"/>
                <a:ea typeface="微軟正黑體" pitchFamily="34" charset="-120"/>
              </a:rPr>
              <a:t>澳門大學澳門互聯網研究計劃</a:t>
            </a:r>
            <a:r>
              <a:rPr kumimoji="1" lang="zh-CN" altLang="en-US" dirty="0" smtClean="0">
                <a:solidFill>
                  <a:srgbClr val="0070C0"/>
                </a:solidFill>
                <a:latin typeface="微軟正黑體" pitchFamily="34" charset="-120"/>
                <a:ea typeface="微軟正黑體" pitchFamily="34" charset="-120"/>
              </a:rPr>
              <a:t>聯合主辦</a:t>
            </a:r>
            <a:endParaRPr kumimoji="1" lang="zh-CN" altLang="en-US" dirty="0">
              <a:solidFill>
                <a:srgbClr val="0070C0"/>
              </a:solidFill>
              <a:latin typeface="微軟正黑體" pitchFamily="34" charset="-120"/>
              <a:ea typeface="微軟正黑體" pitchFamily="34" charset="-120"/>
            </a:endParaRPr>
          </a:p>
        </p:txBody>
      </p:sp>
      <p:sp>
        <p:nvSpPr>
          <p:cNvPr id="6" name="矩形 5"/>
          <p:cNvSpPr/>
          <p:nvPr/>
        </p:nvSpPr>
        <p:spPr bwMode="auto">
          <a:xfrm>
            <a:off x="0" y="5943600"/>
            <a:ext cx="9144000" cy="914400"/>
          </a:xfrm>
          <a:prstGeom prst="rect">
            <a:avLst/>
          </a:prstGeom>
          <a:solidFill>
            <a:srgbClr val="50A7CE"/>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chart3_上網電腦佔家庭總數_繁_2.jpg"/>
          <p:cNvPicPr>
            <a:picLocks noChangeAspect="1"/>
          </p:cNvPicPr>
          <p:nvPr/>
        </p:nvPicPr>
        <p:blipFill>
          <a:blip r:embed="rId3" cstate="print"/>
          <a:stretch>
            <a:fillRect/>
          </a:stretch>
        </p:blipFill>
        <p:spPr>
          <a:xfrm>
            <a:off x="0" y="1143000"/>
            <a:ext cx="9144000" cy="4572000"/>
          </a:xfrm>
          <a:prstGeom prst="rect">
            <a:avLst/>
          </a:prstGeom>
        </p:spPr>
      </p:pic>
      <p:sp>
        <p:nvSpPr>
          <p:cNvPr id="5" name="投影片編號版面配置區 3"/>
          <p:cNvSpPr>
            <a:spLocks noGrp="1"/>
          </p:cNvSpPr>
          <p:nvPr>
            <p:ph type="sldNum" sz="quarter" idx="10"/>
          </p:nvPr>
        </p:nvSpPr>
        <p:spPr/>
        <p:txBody>
          <a:bodyPr/>
          <a:lstStyle/>
          <a:p>
            <a:pPr>
              <a:defRPr/>
            </a:pPr>
            <a:fld id="{5B327177-68AF-40A4-B167-96F81B328968}" type="slidenum">
              <a:rPr lang="en-US" altLang="zh-TW"/>
              <a:pPr>
                <a:defRPr/>
              </a:pPr>
              <a:t>10</a:t>
            </a:fld>
            <a:endParaRPr lang="en-US" altLang="zh-TW"/>
          </a:p>
        </p:txBody>
      </p:sp>
      <p:sp>
        <p:nvSpPr>
          <p:cNvPr id="13316" name="Rectangle 4"/>
          <p:cNvSpPr>
            <a:spLocks noGrp="1" noChangeArrowheads="1"/>
          </p:cNvSpPr>
          <p:nvPr>
            <p:ph type="title"/>
          </p:nvPr>
        </p:nvSpPr>
        <p:spPr/>
        <p:txBody>
          <a:bodyPr/>
          <a:lstStyle/>
          <a:p>
            <a:r>
              <a:rPr lang="en-US" altLang="zh-TW" sz="3200" dirty="0" smtClean="0"/>
              <a:t>1</a:t>
            </a:r>
            <a:r>
              <a:rPr lang="zh-TW" altLang="en-US" sz="3200" dirty="0" smtClean="0"/>
              <a:t>、上網</a:t>
            </a:r>
            <a:r>
              <a:rPr lang="zh-TW" altLang="en-US" sz="3200" dirty="0" smtClean="0"/>
              <a:t>率及電腦連網率持續升</a:t>
            </a:r>
            <a:r>
              <a:rPr lang="zh-CN" altLang="en-US" sz="3200" dirty="0" smtClean="0"/>
              <a:t>（</a:t>
            </a:r>
            <a:r>
              <a:rPr lang="zh-TW" altLang="en-US" sz="3200" dirty="0" smtClean="0"/>
              <a:t>四</a:t>
            </a:r>
            <a:r>
              <a:rPr lang="zh-CN" altLang="en-US" sz="3200" dirty="0" smtClean="0"/>
              <a:t>）</a:t>
            </a:r>
            <a:endParaRPr lang="zh-TW" altLang="en-US" sz="3200" dirty="0" smtClean="0"/>
          </a:p>
        </p:txBody>
      </p:sp>
      <p:sp>
        <p:nvSpPr>
          <p:cNvPr id="13317" name="Text Box 8"/>
          <p:cNvSpPr txBox="1">
            <a:spLocks noChangeArrowheads="1"/>
          </p:cNvSpPr>
          <p:nvPr/>
        </p:nvSpPr>
        <p:spPr bwMode="auto">
          <a:xfrm>
            <a:off x="1447800" y="5678488"/>
            <a:ext cx="7239000" cy="646331"/>
          </a:xfrm>
          <a:prstGeom prst="rect">
            <a:avLst/>
          </a:prstGeom>
          <a:noFill/>
          <a:ln w="12700" cap="sq" algn="ctr">
            <a:noFill/>
            <a:miter lim="800000"/>
            <a:headEnd type="none" w="sm" len="sm"/>
            <a:tailEnd type="none" w="sm" len="sm"/>
          </a:ln>
        </p:spPr>
        <p:txBody>
          <a:bodyPr wrap="square">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在連網的電腦中，九成七為寬頻方式，顯示寬頻上網已成為連網標準，撥號上網僅佔百分之一，顯示撥號上網即將成為歷史。</a:t>
            </a:r>
            <a:endParaRPr lang="zh-TW" altLang="en-US" sz="1200" dirty="0">
              <a:solidFill>
                <a:schemeClr val="folHlink"/>
              </a:solidFill>
              <a:latin typeface="微軟正黑體" pitchFamily="34" charset="-120"/>
              <a:ea typeface="微軟正黑體" pitchFamily="34" charset="-120"/>
            </a:endParaRPr>
          </a:p>
        </p:txBody>
      </p:sp>
      <p:sp>
        <p:nvSpPr>
          <p:cNvPr id="14344" name="橢圓 6"/>
          <p:cNvSpPr>
            <a:spLocks noChangeArrowheads="1"/>
          </p:cNvSpPr>
          <p:nvPr/>
        </p:nvSpPr>
        <p:spPr bwMode="auto">
          <a:xfrm>
            <a:off x="1905000" y="914400"/>
            <a:ext cx="3124200" cy="3124200"/>
          </a:xfrm>
          <a:prstGeom prst="ellipse">
            <a:avLst/>
          </a:prstGeom>
          <a:solidFill>
            <a:schemeClr val="accent1">
              <a:alpha val="0"/>
            </a:schemeClr>
          </a:solidFill>
          <a:ln w="47625" cap="sq" algn="ctr">
            <a:solidFill>
              <a:srgbClr val="0000FF"/>
            </a:solidFill>
            <a:round/>
            <a:headEnd type="none" w="sm" len="sm"/>
            <a:tailEnd type="none" w="sm" len="sm"/>
          </a:ln>
        </p:spPr>
        <p:txBody>
          <a:bodyPr wrap="none"/>
          <a:lstStyle/>
          <a:p>
            <a:endParaRPr lang="zh-TW" alt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43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圖片 8" descr="chart4_上網方式.jpg"/>
          <p:cNvPicPr>
            <a:picLocks noChangeAspect="1"/>
          </p:cNvPicPr>
          <p:nvPr/>
        </p:nvPicPr>
        <p:blipFill>
          <a:blip r:embed="rId3" cstate="print"/>
          <a:stretch>
            <a:fillRect/>
          </a:stretch>
        </p:blipFill>
        <p:spPr>
          <a:xfrm>
            <a:off x="0" y="1143000"/>
            <a:ext cx="9144000" cy="4572000"/>
          </a:xfrm>
          <a:prstGeom prst="rect">
            <a:avLst/>
          </a:prstGeom>
        </p:spPr>
      </p:pic>
      <p:sp>
        <p:nvSpPr>
          <p:cNvPr id="5" name="投影片編號版面配置區 3"/>
          <p:cNvSpPr>
            <a:spLocks noGrp="1"/>
          </p:cNvSpPr>
          <p:nvPr>
            <p:ph type="sldNum" sz="quarter" idx="10"/>
          </p:nvPr>
        </p:nvSpPr>
        <p:spPr/>
        <p:txBody>
          <a:bodyPr/>
          <a:lstStyle/>
          <a:p>
            <a:pPr>
              <a:defRPr/>
            </a:pPr>
            <a:fld id="{5D6898F2-669E-40D0-9878-5A3E8C0BD653}" type="slidenum">
              <a:rPr lang="en-US" altLang="zh-TW"/>
              <a:pPr>
                <a:defRPr/>
              </a:pPr>
              <a:t>11</a:t>
            </a:fld>
            <a:endParaRPr lang="en-US" altLang="zh-TW"/>
          </a:p>
        </p:txBody>
      </p:sp>
      <p:sp>
        <p:nvSpPr>
          <p:cNvPr id="15364" name="Rectangle 4"/>
          <p:cNvSpPr>
            <a:spLocks noGrp="1" noChangeArrowheads="1"/>
          </p:cNvSpPr>
          <p:nvPr>
            <p:ph type="title"/>
          </p:nvPr>
        </p:nvSpPr>
        <p:spPr/>
        <p:txBody>
          <a:bodyPr/>
          <a:lstStyle/>
          <a:p>
            <a:r>
              <a:rPr lang="en-US" altLang="zh-TW" sz="3200" dirty="0" smtClean="0"/>
              <a:t>2</a:t>
            </a:r>
            <a:r>
              <a:rPr lang="zh-TW" altLang="en-US" sz="3200" dirty="0" smtClean="0"/>
              <a:t>、</a:t>
            </a:r>
            <a:r>
              <a:rPr lang="en-US" altLang="zh-TW" sz="3200" dirty="0" smtClean="0">
                <a:solidFill>
                  <a:srgbClr val="0070C0"/>
                </a:solidFill>
              </a:rPr>
              <a:t> </a:t>
            </a:r>
            <a:r>
              <a:rPr lang="en-US" altLang="zh-TW" sz="3200" dirty="0" smtClean="0"/>
              <a:t>3 G </a:t>
            </a:r>
            <a:r>
              <a:rPr lang="zh-TW" altLang="en-US" sz="3200" dirty="0" smtClean="0"/>
              <a:t>及無線上網成增長亮點</a:t>
            </a:r>
            <a:r>
              <a:rPr lang="zh-CN" altLang="en-US" sz="3200" dirty="0" smtClean="0"/>
              <a:t>（</a:t>
            </a:r>
            <a:r>
              <a:rPr lang="zh-TW" altLang="en-US" sz="3200" dirty="0" smtClean="0"/>
              <a:t>一</a:t>
            </a:r>
            <a:r>
              <a:rPr lang="zh-CN" altLang="en-US" sz="3200" dirty="0" smtClean="0"/>
              <a:t>）</a:t>
            </a:r>
            <a:endParaRPr lang="zh-TW" altLang="en-US" sz="3200" dirty="0" smtClean="0"/>
          </a:p>
        </p:txBody>
      </p:sp>
      <p:sp>
        <p:nvSpPr>
          <p:cNvPr id="14341" name="Text Box 8"/>
          <p:cNvSpPr txBox="1">
            <a:spLocks noChangeArrowheads="1"/>
          </p:cNvSpPr>
          <p:nvPr/>
        </p:nvSpPr>
        <p:spPr bwMode="auto">
          <a:xfrm>
            <a:off x="1447800" y="5715000"/>
            <a:ext cx="7543800" cy="923330"/>
          </a:xfrm>
          <a:prstGeom prst="rect">
            <a:avLst/>
          </a:prstGeom>
          <a:noFill/>
          <a:ln w="12700" cap="sq" algn="ctr">
            <a:noFill/>
            <a:miter lim="800000"/>
            <a:headEnd type="none" w="sm" len="sm"/>
            <a:tailEnd type="none" w="sm" len="sm"/>
          </a:ln>
        </p:spPr>
        <p:txBody>
          <a:bodyPr>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寬頻是網民上網的最主要方式。由</a:t>
            </a:r>
            <a:r>
              <a:rPr lang="en-US" altLang="zh-TW" sz="1200" dirty="0" smtClean="0">
                <a:solidFill>
                  <a:schemeClr val="folHlink"/>
                </a:solidFill>
                <a:latin typeface="微軟正黑體" pitchFamily="34" charset="-120"/>
                <a:ea typeface="微軟正黑體" pitchFamily="34" charset="-120"/>
              </a:rPr>
              <a:t>07</a:t>
            </a:r>
            <a:r>
              <a:rPr lang="zh-TW" altLang="en-US" sz="1200" dirty="0" smtClean="0">
                <a:solidFill>
                  <a:schemeClr val="folHlink"/>
                </a:solidFill>
                <a:latin typeface="微軟正黑體" pitchFamily="34" charset="-120"/>
                <a:ea typeface="微軟正黑體" pitchFamily="34" charset="-120"/>
              </a:rPr>
              <a:t>年起，無線上網（包括由網路供應商提供的無線網路和使用者自行架設的無線網路）出現迅速增長的勢頭，由</a:t>
            </a:r>
            <a:r>
              <a:rPr lang="en-US" altLang="zh-TW" sz="1200" dirty="0" smtClean="0">
                <a:solidFill>
                  <a:schemeClr val="folHlink"/>
                </a:solidFill>
                <a:latin typeface="微軟正黑體" pitchFamily="34" charset="-120"/>
                <a:ea typeface="微軟正黑體" pitchFamily="34" charset="-120"/>
              </a:rPr>
              <a:t>2006</a:t>
            </a:r>
            <a:r>
              <a:rPr lang="zh-TW" altLang="en-US" sz="1200" dirty="0" smtClean="0">
                <a:solidFill>
                  <a:schemeClr val="folHlink"/>
                </a:solidFill>
                <a:latin typeface="微軟正黑體" pitchFamily="34" charset="-120"/>
                <a:ea typeface="微軟正黑體" pitchFamily="34" charset="-120"/>
              </a:rPr>
              <a:t>年的</a:t>
            </a:r>
            <a:r>
              <a:rPr lang="en-US" altLang="zh-TW" sz="1200" dirty="0" smtClean="0">
                <a:solidFill>
                  <a:schemeClr val="folHlink"/>
                </a:solidFill>
                <a:latin typeface="微軟正黑體" pitchFamily="34" charset="-120"/>
                <a:ea typeface="微軟正黑體" pitchFamily="34" charset="-120"/>
              </a:rPr>
              <a:t>11%</a:t>
            </a:r>
            <a:r>
              <a:rPr lang="zh-TW" altLang="en-US" sz="1200" dirty="0" smtClean="0">
                <a:solidFill>
                  <a:schemeClr val="folHlink"/>
                </a:solidFill>
                <a:latin typeface="微軟正黑體" pitchFamily="34" charset="-120"/>
                <a:ea typeface="微軟正黑體" pitchFamily="34" charset="-120"/>
              </a:rPr>
              <a:t>增長至</a:t>
            </a:r>
            <a:r>
              <a:rPr lang="en-US" altLang="zh-TW" sz="1200" dirty="0" smtClean="0">
                <a:solidFill>
                  <a:schemeClr val="folHlink"/>
                </a:solidFill>
                <a:latin typeface="微軟正黑體" pitchFamily="34" charset="-120"/>
                <a:ea typeface="微軟正黑體" pitchFamily="34" charset="-120"/>
              </a:rPr>
              <a:t>2009</a:t>
            </a:r>
            <a:r>
              <a:rPr lang="zh-CN" altLang="en-US" sz="1200" dirty="0" smtClean="0">
                <a:solidFill>
                  <a:schemeClr val="folHlink"/>
                </a:solidFill>
                <a:latin typeface="微軟正黑體" pitchFamily="34" charset="-120"/>
                <a:ea typeface="微軟正黑體" pitchFamily="34" charset="-120"/>
              </a:rPr>
              <a:t>年的</a:t>
            </a:r>
            <a:r>
              <a:rPr lang="en-US" altLang="zh-CN" sz="1200" dirty="0" smtClean="0">
                <a:solidFill>
                  <a:schemeClr val="folHlink"/>
                </a:solidFill>
                <a:latin typeface="微軟正黑體" pitchFamily="34" charset="-120"/>
                <a:ea typeface="微軟正黑體" pitchFamily="34" charset="-120"/>
              </a:rPr>
              <a:t>38%</a:t>
            </a:r>
            <a:r>
              <a:rPr lang="zh-TW" altLang="en-US" sz="1200" dirty="0" smtClean="0">
                <a:solidFill>
                  <a:schemeClr val="folHlink"/>
                </a:solidFill>
                <a:latin typeface="微軟正黑體" pitchFamily="34" charset="-120"/>
                <a:ea typeface="微軟正黑體" pitchFamily="34" charset="-120"/>
              </a:rPr>
              <a:t>，其中網路供應商的無線網路滲透率有</a:t>
            </a:r>
            <a:r>
              <a:rPr lang="en-US" altLang="zh-TW" sz="1200" dirty="0" smtClean="0">
                <a:solidFill>
                  <a:schemeClr val="folHlink"/>
                </a:solidFill>
                <a:latin typeface="微軟正黑體" pitchFamily="34" charset="-120"/>
                <a:ea typeface="微軟正黑體" pitchFamily="34" charset="-120"/>
              </a:rPr>
              <a:t>12%</a:t>
            </a:r>
            <a:r>
              <a:rPr lang="zh-TW" altLang="en-US" sz="1200" dirty="0" smtClean="0">
                <a:solidFill>
                  <a:schemeClr val="folHlink"/>
                </a:solidFill>
                <a:latin typeface="微軟正黑體" pitchFamily="34" charset="-120"/>
                <a:ea typeface="微軟正黑體" pitchFamily="34" charset="-120"/>
              </a:rPr>
              <a:t>。</a:t>
            </a:r>
            <a:endParaRPr lang="zh-TW" altLang="en-US" sz="1200" dirty="0">
              <a:solidFill>
                <a:schemeClr val="folHlink"/>
              </a:solidFill>
              <a:latin typeface="微軟正黑體" pitchFamily="34" charset="-120"/>
              <a:ea typeface="微軟正黑體" pitchFamily="34" charset="-120"/>
            </a:endParaRPr>
          </a:p>
        </p:txBody>
      </p:sp>
      <p:sp>
        <p:nvSpPr>
          <p:cNvPr id="15366" name="橢圓 10"/>
          <p:cNvSpPr>
            <a:spLocks noChangeArrowheads="1"/>
          </p:cNvSpPr>
          <p:nvPr/>
        </p:nvSpPr>
        <p:spPr bwMode="auto">
          <a:xfrm>
            <a:off x="3276600" y="3048000"/>
            <a:ext cx="1828800" cy="1752600"/>
          </a:xfrm>
          <a:prstGeom prst="ellipse">
            <a:avLst/>
          </a:prstGeom>
          <a:solidFill>
            <a:schemeClr val="accent1">
              <a:alpha val="0"/>
            </a:schemeClr>
          </a:solidFill>
          <a:ln w="66675" cap="sq" algn="ctr">
            <a:solidFill>
              <a:srgbClr val="0070C0"/>
            </a:solidFill>
            <a:round/>
            <a:headEnd type="none" w="sm" len="sm"/>
            <a:tailEnd type="none" w="sm" len="sm"/>
          </a:ln>
        </p:spPr>
        <p:txBody>
          <a:bodyPr wrap="none"/>
          <a:lstStyle/>
          <a:p>
            <a:endParaRPr lang="zh-TW" altLang="en-US"/>
          </a:p>
        </p:txBody>
      </p:sp>
      <p:graphicFrame>
        <p:nvGraphicFramePr>
          <p:cNvPr id="11" name="表格 10"/>
          <p:cNvGraphicFramePr>
            <a:graphicFrameLocks noGrp="1"/>
          </p:cNvGraphicFramePr>
          <p:nvPr/>
        </p:nvGraphicFramePr>
        <p:xfrm>
          <a:off x="2362200" y="1143000"/>
          <a:ext cx="6553200" cy="1510665"/>
        </p:xfrm>
        <a:graphic>
          <a:graphicData uri="http://schemas.openxmlformats.org/drawingml/2006/table">
            <a:tbl>
              <a:tblPr/>
              <a:tblGrid>
                <a:gridCol w="838199"/>
                <a:gridCol w="2895600"/>
                <a:gridCol w="2819401"/>
              </a:tblGrid>
              <a:tr h="180975">
                <a:tc>
                  <a:txBody>
                    <a:bodyPr/>
                    <a:lstStyle/>
                    <a:p>
                      <a:pPr algn="ctr" fontAlgn="b"/>
                      <a:r>
                        <a:rPr lang="zh-TW" altLang="en-US" sz="1600" b="0" i="0" u="none" strike="noStrike" dirty="0">
                          <a:solidFill>
                            <a:srgbClr val="000000"/>
                          </a:solidFill>
                          <a:latin typeface="微軟正黑體" pitchFamily="34" charset="-120"/>
                          <a:ea typeface="微軟正黑體" pitchFamily="34" charset="-12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TW" altLang="en-US" sz="1600" b="0" i="0" u="none" strike="noStrike">
                          <a:solidFill>
                            <a:srgbClr val="080808"/>
                          </a:solidFill>
                          <a:latin typeface="微軟正黑體" pitchFamily="34" charset="-120"/>
                          <a:ea typeface="微軟正黑體" pitchFamily="34" charset="-120"/>
                        </a:rPr>
                        <a:t>無線上網一（包括手機</a:t>
                      </a:r>
                      <a:r>
                        <a:rPr lang="en-US" altLang="zh-TW" sz="1600" b="0" i="0" u="none" strike="noStrike">
                          <a:solidFill>
                            <a:srgbClr val="080808"/>
                          </a:solidFill>
                          <a:latin typeface="微軟正黑體" pitchFamily="34" charset="-120"/>
                          <a:ea typeface="微軟正黑體" pitchFamily="34" charset="-120"/>
                        </a:rPr>
                        <a:t>GPRS</a:t>
                      </a:r>
                      <a:r>
                        <a:rPr lang="zh-TW" altLang="en-US" sz="1600" b="0" i="0" u="none" strike="noStrike">
                          <a:solidFill>
                            <a:srgbClr val="080808"/>
                          </a:solidFill>
                          <a:latin typeface="微軟正黑體" pitchFamily="34" charset="-120"/>
                          <a:ea typeface="微軟正黑體" pitchFamily="34" charset="-120"/>
                        </a:rPr>
                        <a:t>、</a:t>
                      </a:r>
                      <a:r>
                        <a:rPr lang="en-US" altLang="zh-TW" sz="1600" b="0" i="0" u="none" strike="noStrike">
                          <a:solidFill>
                            <a:srgbClr val="080808"/>
                          </a:solidFill>
                          <a:latin typeface="微軟正黑體" pitchFamily="34" charset="-120"/>
                          <a:ea typeface="微軟正黑體" pitchFamily="34" charset="-120"/>
                        </a:rPr>
                        <a:t>HSDPA, WiFi</a:t>
                      </a:r>
                      <a:r>
                        <a:rPr lang="zh-TW" altLang="en-US" sz="1600" b="0" i="0" u="none" strike="noStrike">
                          <a:solidFill>
                            <a:srgbClr val="080808"/>
                          </a:solidFill>
                          <a:latin typeface="微軟正黑體" pitchFamily="34" charset="-120"/>
                          <a:ea typeface="微軟正黑體" pitchFamily="34" charset="-12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TW" altLang="en-US" sz="1600" b="0" i="0" u="none" strike="noStrike">
                          <a:solidFill>
                            <a:srgbClr val="080808"/>
                          </a:solidFill>
                          <a:latin typeface="微軟正黑體" pitchFamily="34" charset="-120"/>
                          <a:ea typeface="微軟正黑體" pitchFamily="34" charset="-120"/>
                        </a:rPr>
                        <a:t>無線上網二</a:t>
                      </a:r>
                      <a:r>
                        <a:rPr lang="en-US" altLang="zh-TW" sz="1600" b="0" i="0" u="none" strike="noStrike">
                          <a:solidFill>
                            <a:srgbClr val="080808"/>
                          </a:solidFill>
                          <a:latin typeface="微軟正黑體" pitchFamily="34" charset="-120"/>
                          <a:ea typeface="微軟正黑體" pitchFamily="34" charset="-120"/>
                        </a:rPr>
                        <a:t>(</a:t>
                      </a:r>
                      <a:r>
                        <a:rPr lang="zh-TW" altLang="en-US" sz="1600" b="0" i="0" u="none" strike="noStrike">
                          <a:solidFill>
                            <a:srgbClr val="080808"/>
                          </a:solidFill>
                          <a:latin typeface="微軟正黑體" pitchFamily="34" charset="-120"/>
                          <a:ea typeface="微軟正黑體" pitchFamily="34" charset="-120"/>
                        </a:rPr>
                        <a:t>在公司</a:t>
                      </a:r>
                      <a:r>
                        <a:rPr lang="en-US" altLang="zh-TW" sz="1600" b="0" i="0" u="none" strike="noStrike">
                          <a:solidFill>
                            <a:srgbClr val="080808"/>
                          </a:solidFill>
                          <a:latin typeface="微軟正黑體" pitchFamily="34" charset="-120"/>
                          <a:ea typeface="微軟正黑體" pitchFamily="34" charset="-120"/>
                        </a:rPr>
                        <a:t>/</a:t>
                      </a:r>
                      <a:r>
                        <a:rPr lang="zh-TW" altLang="en-US" sz="1600" b="0" i="0" u="none" strike="noStrike">
                          <a:solidFill>
                            <a:srgbClr val="080808"/>
                          </a:solidFill>
                          <a:latin typeface="微軟正黑體" pitchFamily="34" charset="-120"/>
                          <a:ea typeface="微軟正黑體" pitchFamily="34" charset="-120"/>
                        </a:rPr>
                        <a:t>學校</a:t>
                      </a:r>
                      <a:r>
                        <a:rPr lang="en-US" altLang="zh-TW" sz="1600" b="0" i="0" u="none" strike="noStrike">
                          <a:solidFill>
                            <a:srgbClr val="080808"/>
                          </a:solidFill>
                          <a:latin typeface="微軟正黑體" pitchFamily="34" charset="-120"/>
                          <a:ea typeface="微軟正黑體" pitchFamily="34" charset="-120"/>
                        </a:rPr>
                        <a:t>/</a:t>
                      </a:r>
                      <a:r>
                        <a:rPr lang="zh-TW" altLang="en-US" sz="1600" b="0" i="0" u="none" strike="noStrike">
                          <a:solidFill>
                            <a:srgbClr val="080808"/>
                          </a:solidFill>
                          <a:latin typeface="微軟正黑體" pitchFamily="34" charset="-120"/>
                          <a:ea typeface="微軟正黑體" pitchFamily="34" charset="-120"/>
                        </a:rPr>
                        <a:t>家中自行架設之</a:t>
                      </a:r>
                      <a:r>
                        <a:rPr lang="en-US" altLang="zh-TW" sz="1600" b="0" i="0" u="none" strike="noStrike">
                          <a:solidFill>
                            <a:srgbClr val="080808"/>
                          </a:solidFill>
                          <a:latin typeface="微軟正黑體" pitchFamily="34" charset="-120"/>
                          <a:ea typeface="微軟正黑體" pitchFamily="34" charset="-120"/>
                        </a:rPr>
                        <a:t>WiFi</a:t>
                      </a:r>
                      <a:r>
                        <a:rPr lang="zh-TW" altLang="en-US" sz="1600" b="0" i="0" u="none" strike="noStrike">
                          <a:solidFill>
                            <a:srgbClr val="080808"/>
                          </a:solidFill>
                          <a:latin typeface="微軟正黑體" pitchFamily="34" charset="-120"/>
                          <a:ea typeface="微軟正黑體" pitchFamily="34" charset="-120"/>
                        </a:rPr>
                        <a:t>網路</a:t>
                      </a:r>
                      <a:r>
                        <a:rPr lang="en-US" altLang="zh-TW" sz="1600" b="0" i="0" u="none" strike="noStrike">
                          <a:solidFill>
                            <a:srgbClr val="080808"/>
                          </a:solidFill>
                          <a:latin typeface="微軟正黑體" pitchFamily="34" charset="-120"/>
                          <a:ea typeface="微軟正黑體" pitchFamily="34" charset="-12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550">
                <a:tc>
                  <a:txBody>
                    <a:bodyPr/>
                    <a:lstStyle/>
                    <a:p>
                      <a:pPr algn="ctr" fontAlgn="b"/>
                      <a:r>
                        <a:rPr lang="en-US" altLang="zh-TW" sz="1600" b="1" i="0" u="none" strike="noStrike" dirty="0">
                          <a:solidFill>
                            <a:srgbClr val="FFFFCC"/>
                          </a:solidFill>
                          <a:latin typeface="微軟正黑體" pitchFamily="34" charset="-120"/>
                          <a:ea typeface="微軟正黑體" pitchFamily="34" charset="-120"/>
                        </a:rPr>
                        <a:t>2009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altLang="zh-TW" sz="1600" b="1" i="0" u="none" strike="noStrike" dirty="0">
                          <a:solidFill>
                            <a:srgbClr val="FFFFCC"/>
                          </a:solidFill>
                          <a:latin typeface="微軟正黑體" pitchFamily="34" charset="-120"/>
                          <a:ea typeface="微軟正黑體" pitchFamily="34" charset="-12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altLang="zh-TW" sz="1600" b="1" i="0" u="none" strike="noStrike" dirty="0">
                          <a:solidFill>
                            <a:srgbClr val="FFFFCC"/>
                          </a:solidFill>
                          <a:latin typeface="微軟正黑體" pitchFamily="34" charset="-120"/>
                          <a:ea typeface="微軟正黑體" pitchFamily="34" charset="-12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r h="209550">
                <a:tc>
                  <a:txBody>
                    <a:bodyPr/>
                    <a:lstStyle/>
                    <a:p>
                      <a:pPr algn="ctr" fontAlgn="b"/>
                      <a:r>
                        <a:rPr lang="en-US" altLang="zh-TW" sz="1600" b="0" i="0" u="none" strike="noStrike">
                          <a:solidFill>
                            <a:srgbClr val="000000"/>
                          </a:solidFill>
                          <a:latin typeface="微軟正黑體" pitchFamily="34" charset="-120"/>
                          <a:ea typeface="微軟正黑體" pitchFamily="34" charset="-120"/>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zh-TW" sz="1600" b="0" i="0" u="none" strike="noStrike">
                          <a:solidFill>
                            <a:srgbClr val="000000"/>
                          </a:solidFill>
                          <a:latin typeface="微軟正黑體" pitchFamily="34" charset="-120"/>
                          <a:ea typeface="微軟正黑體" pitchFamily="34" charset="-12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zh-TW" sz="1600" b="0" i="0" u="none" strike="noStrike">
                          <a:solidFill>
                            <a:srgbClr val="000000"/>
                          </a:solidFill>
                          <a:latin typeface="微軟正黑體" pitchFamily="34" charset="-120"/>
                          <a:ea typeface="微軟正黑體" pitchFamily="34" charset="-12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550">
                <a:tc>
                  <a:txBody>
                    <a:bodyPr/>
                    <a:lstStyle/>
                    <a:p>
                      <a:pPr algn="ctr" fontAlgn="b"/>
                      <a:r>
                        <a:rPr lang="en-US" altLang="zh-TW" sz="1600" b="0" i="0" u="none" strike="noStrike">
                          <a:solidFill>
                            <a:srgbClr val="000000"/>
                          </a:solidFill>
                          <a:latin typeface="微軟正黑體" pitchFamily="34" charset="-120"/>
                          <a:ea typeface="微軟正黑體" pitchFamily="34" charset="-120"/>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zh-TW" sz="1600" b="0" i="0" u="none" strike="noStrike">
                          <a:solidFill>
                            <a:srgbClr val="000000"/>
                          </a:solidFill>
                          <a:latin typeface="微軟正黑體" pitchFamily="34" charset="-120"/>
                          <a:ea typeface="微軟正黑體" pitchFamily="34" charset="-12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zh-TW" sz="1600" b="0" i="0" u="none" strike="noStrike">
                          <a:solidFill>
                            <a:srgbClr val="000000"/>
                          </a:solidFill>
                          <a:latin typeface="微軟正黑體" pitchFamily="34" charset="-120"/>
                          <a:ea typeface="微軟正黑體" pitchFamily="34" charset="-12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550">
                <a:tc>
                  <a:txBody>
                    <a:bodyPr/>
                    <a:lstStyle/>
                    <a:p>
                      <a:pPr algn="ctr" fontAlgn="b"/>
                      <a:r>
                        <a:rPr lang="en-US" altLang="zh-TW" sz="1600" b="0" i="0" u="none" strike="noStrike">
                          <a:solidFill>
                            <a:srgbClr val="000000"/>
                          </a:solidFill>
                          <a:latin typeface="微軟正黑體" pitchFamily="34" charset="-120"/>
                          <a:ea typeface="微軟正黑體" pitchFamily="34" charset="-120"/>
                        </a:rPr>
                        <a:t>2006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altLang="zh-TW" sz="1600" b="0" i="0" u="none" strike="noStrike" dirty="0">
                          <a:solidFill>
                            <a:srgbClr val="000000"/>
                          </a:solidFill>
                          <a:latin typeface="微軟正黑體" pitchFamily="34" charset="-120"/>
                          <a:ea typeface="微軟正黑體" pitchFamily="34" charset="-120"/>
                        </a:rPr>
                        <a:t>11</a:t>
                      </a:r>
                      <a:r>
                        <a:rPr lang="en-US" altLang="zh-TW" sz="1600" b="0" i="0" u="none" strike="noStrike" dirty="0" smtClean="0">
                          <a:solidFill>
                            <a:srgbClr val="000000"/>
                          </a:solidFill>
                          <a:latin typeface="微軟正黑體" pitchFamily="34" charset="-120"/>
                          <a:ea typeface="微軟正黑體" pitchFamily="34" charset="-120"/>
                        </a:rPr>
                        <a:t>%</a:t>
                      </a:r>
                      <a:endParaRPr lang="en-US" altLang="zh-TW" sz="1600" b="0" i="0" u="none" strike="noStrike" dirty="0">
                        <a:solidFill>
                          <a:srgbClr val="000000"/>
                        </a:solidFill>
                        <a:latin typeface="微軟正黑體" pitchFamily="34" charset="-120"/>
                        <a:ea typeface="微軟正黑體" pitchFamily="34" charset="-12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b"/>
                      <a:endParaRPr lang="zh-TW" altLang="en-US" sz="1600" b="0" i="0" u="none" strike="noStrike" dirty="0">
                        <a:solidFill>
                          <a:srgbClr val="000000"/>
                        </a:solidFill>
                        <a:latin typeface="微軟正黑體" pitchFamily="34" charset="-120"/>
                        <a:ea typeface="微軟正黑體" pitchFamily="34" charset="-12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768" decel="100000"/>
                                        <p:tgtEl>
                                          <p:spTgt spid="15364"/>
                                        </p:tgtEl>
                                      </p:cBhvr>
                                    </p:animEffect>
                                    <p:animScale>
                                      <p:cBhvr>
                                        <p:cTn id="8" dur="768" decel="100000"/>
                                        <p:tgtEl>
                                          <p:spTgt spid="15364"/>
                                        </p:tgtEl>
                                      </p:cBhvr>
                                      <p:from x="10000" y="10000"/>
                                      <p:to x="200000" y="450000"/>
                                    </p:animScale>
                                    <p:animScale>
                                      <p:cBhvr>
                                        <p:cTn id="9" dur="1230" accel="100000" fill="hold">
                                          <p:stCondLst>
                                            <p:cond delay="768"/>
                                          </p:stCondLst>
                                        </p:cTn>
                                        <p:tgtEl>
                                          <p:spTgt spid="15364"/>
                                        </p:tgtEl>
                                      </p:cBhvr>
                                      <p:from x="200000" y="450000"/>
                                      <p:to x="100000" y="100000"/>
                                    </p:animScale>
                                    <p:set>
                                      <p:cBhvr>
                                        <p:cTn id="10" dur="768" fill="hold"/>
                                        <p:tgtEl>
                                          <p:spTgt spid="15364"/>
                                        </p:tgtEl>
                                        <p:attrNameLst>
                                          <p:attrName>ppt_x</p:attrName>
                                        </p:attrNameLst>
                                      </p:cBhvr>
                                      <p:to>
                                        <p:strVal val="(0.5)"/>
                                      </p:to>
                                    </p:set>
                                    <p:anim from="(0.5)" to="(#ppt_x)" calcmode="lin" valueType="num">
                                      <p:cBhvr>
                                        <p:cTn id="11" dur="1230" accel="100000" fill="hold">
                                          <p:stCondLst>
                                            <p:cond delay="768"/>
                                          </p:stCondLst>
                                        </p:cTn>
                                        <p:tgtEl>
                                          <p:spTgt spid="15364"/>
                                        </p:tgtEl>
                                        <p:attrNameLst>
                                          <p:attrName>ppt_x</p:attrName>
                                        </p:attrNameLst>
                                      </p:cBhvr>
                                    </p:anim>
                                    <p:set>
                                      <p:cBhvr>
                                        <p:cTn id="12" dur="768" fill="hold"/>
                                        <p:tgtEl>
                                          <p:spTgt spid="15364"/>
                                        </p:tgtEl>
                                        <p:attrNameLst>
                                          <p:attrName>ppt_y</p:attrName>
                                        </p:attrNameLst>
                                      </p:cBhvr>
                                      <p:to>
                                        <p:strVal val="(#ppt_y+0.4)"/>
                                      </p:to>
                                    </p:set>
                                    <p:anim from="(#ppt_y+0.4)" to="(#ppt_y)" calcmode="lin" valueType="num">
                                      <p:cBhvr>
                                        <p:cTn id="13" dur="1230" accel="100000" fill="hold">
                                          <p:stCondLst>
                                            <p:cond delay="768"/>
                                          </p:stCondLst>
                                        </p:cTn>
                                        <p:tgtEl>
                                          <p:spTgt spid="1536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366"/>
                                        </p:tgtEl>
                                        <p:attrNameLst>
                                          <p:attrName>style.visibility</p:attrName>
                                        </p:attrNameLst>
                                      </p:cBhvr>
                                      <p:to>
                                        <p:strVal val="visible"/>
                                      </p:to>
                                    </p:set>
                                    <p:anim calcmode="lin" valueType="num">
                                      <p:cBhvr additive="base">
                                        <p:cTn id="18" dur="500" fill="hold"/>
                                        <p:tgtEl>
                                          <p:spTgt spid="15366"/>
                                        </p:tgtEl>
                                        <p:attrNameLst>
                                          <p:attrName>ppt_x</p:attrName>
                                        </p:attrNameLst>
                                      </p:cBhvr>
                                      <p:tavLst>
                                        <p:tav tm="0">
                                          <p:val>
                                            <p:strVal val="#ppt_x"/>
                                          </p:val>
                                        </p:tav>
                                        <p:tav tm="100000">
                                          <p:val>
                                            <p:strVal val="#ppt_x"/>
                                          </p:val>
                                        </p:tav>
                                      </p:tavLst>
                                    </p:anim>
                                    <p:anim calcmode="lin" valueType="num">
                                      <p:cBhvr additive="base">
                                        <p:cTn id="19"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0"/>
          </p:nvPr>
        </p:nvSpPr>
        <p:spPr/>
        <p:txBody>
          <a:bodyPr/>
          <a:lstStyle/>
          <a:p>
            <a:pPr>
              <a:defRPr/>
            </a:pPr>
            <a:fld id="{5D6898F2-669E-40D0-9878-5A3E8C0BD653}" type="slidenum">
              <a:rPr lang="en-US" altLang="zh-TW"/>
              <a:pPr>
                <a:defRPr/>
              </a:pPr>
              <a:t>12</a:t>
            </a:fld>
            <a:endParaRPr lang="en-US" altLang="zh-TW"/>
          </a:p>
        </p:txBody>
      </p:sp>
      <p:sp>
        <p:nvSpPr>
          <p:cNvPr id="15364" name="Rectangle 4"/>
          <p:cNvSpPr>
            <a:spLocks noGrp="1" noChangeArrowheads="1"/>
          </p:cNvSpPr>
          <p:nvPr>
            <p:ph type="title"/>
          </p:nvPr>
        </p:nvSpPr>
        <p:spPr/>
        <p:txBody>
          <a:bodyPr/>
          <a:lstStyle/>
          <a:p>
            <a:r>
              <a:rPr lang="en-US" altLang="zh-TW" sz="3200" dirty="0" smtClean="0"/>
              <a:t>2</a:t>
            </a:r>
            <a:r>
              <a:rPr lang="zh-TW" altLang="en-US" sz="3200" dirty="0" smtClean="0"/>
              <a:t>、</a:t>
            </a:r>
            <a:r>
              <a:rPr lang="en-US" altLang="zh-TW" sz="3200" dirty="0" smtClean="0">
                <a:solidFill>
                  <a:srgbClr val="0070C0"/>
                </a:solidFill>
              </a:rPr>
              <a:t> </a:t>
            </a:r>
            <a:r>
              <a:rPr lang="en-US" altLang="zh-TW" sz="3200" dirty="0" smtClean="0"/>
              <a:t>3 G </a:t>
            </a:r>
            <a:r>
              <a:rPr lang="zh-TW" altLang="en-US" sz="3200" dirty="0" smtClean="0"/>
              <a:t>及無線上網成增長亮點</a:t>
            </a:r>
            <a:r>
              <a:rPr lang="zh-CN" altLang="en-US" sz="3200" dirty="0" smtClean="0"/>
              <a:t>（</a:t>
            </a:r>
            <a:r>
              <a:rPr lang="zh-TW" altLang="en-US" sz="3200" dirty="0" smtClean="0"/>
              <a:t>二</a:t>
            </a:r>
            <a:r>
              <a:rPr lang="zh-CN" altLang="en-US" sz="3200" dirty="0" smtClean="0"/>
              <a:t>）</a:t>
            </a:r>
            <a:endParaRPr lang="zh-TW" altLang="en-US" sz="3200" dirty="0" smtClean="0"/>
          </a:p>
        </p:txBody>
      </p:sp>
      <p:sp>
        <p:nvSpPr>
          <p:cNvPr id="14341" name="Text Box 8"/>
          <p:cNvSpPr txBox="1">
            <a:spLocks noChangeArrowheads="1"/>
          </p:cNvSpPr>
          <p:nvPr/>
        </p:nvSpPr>
        <p:spPr bwMode="auto">
          <a:xfrm>
            <a:off x="1447800" y="5715000"/>
            <a:ext cx="7543800" cy="704745"/>
          </a:xfrm>
          <a:prstGeom prst="rect">
            <a:avLst/>
          </a:prstGeom>
          <a:noFill/>
          <a:ln w="12700" cap="sq" algn="ctr">
            <a:noFill/>
            <a:miter lim="800000"/>
            <a:headEnd type="none" w="sm" len="sm"/>
            <a:tailEnd type="none" w="sm" len="sm"/>
          </a:ln>
        </p:spPr>
        <p:txBody>
          <a:bodyPr>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所有的澳門居民中，</a:t>
            </a:r>
            <a:r>
              <a:rPr lang="en-US" altLang="zh-TW" sz="1200" dirty="0" smtClean="0">
                <a:solidFill>
                  <a:schemeClr val="folHlink"/>
                </a:solidFill>
                <a:latin typeface="微軟正黑體" pitchFamily="34" charset="-120"/>
                <a:ea typeface="微軟正黑體" pitchFamily="34" charset="-120"/>
              </a:rPr>
              <a:t>2008</a:t>
            </a:r>
            <a:r>
              <a:rPr lang="zh-TW" altLang="en-US" sz="1200" dirty="0" smtClean="0">
                <a:solidFill>
                  <a:schemeClr val="folHlink"/>
                </a:solidFill>
                <a:latin typeface="微軟正黑體" pitchFamily="34" charset="-120"/>
                <a:ea typeface="微軟正黑體" pitchFamily="34" charset="-120"/>
              </a:rPr>
              <a:t>年</a:t>
            </a:r>
            <a:r>
              <a:rPr lang="en-US" altLang="zh-TW" sz="1200" dirty="0" smtClean="0">
                <a:solidFill>
                  <a:schemeClr val="folHlink"/>
                </a:solidFill>
                <a:latin typeface="微軟正黑體" pitchFamily="34" charset="-120"/>
                <a:ea typeface="微軟正黑體" pitchFamily="34" charset="-120"/>
              </a:rPr>
              <a:t>17.9%</a:t>
            </a:r>
            <a:r>
              <a:rPr lang="zh-TW" altLang="en-US" sz="1200" dirty="0" smtClean="0">
                <a:solidFill>
                  <a:schemeClr val="folHlink"/>
                </a:solidFill>
                <a:latin typeface="微軟正黑體" pitchFamily="34" charset="-120"/>
                <a:ea typeface="微軟正黑體" pitchFamily="34" charset="-120"/>
              </a:rPr>
              <a:t>有使用</a:t>
            </a:r>
            <a:r>
              <a:rPr lang="en-US" altLang="zh-TW" sz="1200" dirty="0" smtClean="0">
                <a:solidFill>
                  <a:schemeClr val="folHlink"/>
                </a:solidFill>
                <a:latin typeface="微軟正黑體" pitchFamily="34" charset="-120"/>
                <a:ea typeface="微軟正黑體" pitchFamily="34" charset="-120"/>
              </a:rPr>
              <a:t>3G</a:t>
            </a:r>
            <a:r>
              <a:rPr lang="zh-TW" altLang="en-US" sz="1200" dirty="0" smtClean="0">
                <a:solidFill>
                  <a:schemeClr val="folHlink"/>
                </a:solidFill>
                <a:latin typeface="微軟正黑體" pitchFamily="34" charset="-120"/>
                <a:ea typeface="微軟正黑體" pitchFamily="34" charset="-120"/>
              </a:rPr>
              <a:t>服務，</a:t>
            </a:r>
            <a:r>
              <a:rPr lang="en-US" altLang="zh-TW" sz="1200" dirty="0" smtClean="0">
                <a:solidFill>
                  <a:schemeClr val="folHlink"/>
                </a:solidFill>
                <a:latin typeface="微軟正黑體" pitchFamily="34" charset="-120"/>
                <a:ea typeface="微軟正黑體" pitchFamily="34" charset="-120"/>
              </a:rPr>
              <a:t>2009</a:t>
            </a:r>
            <a:r>
              <a:rPr lang="zh-TW" altLang="en-US" sz="1200" dirty="0" smtClean="0">
                <a:solidFill>
                  <a:schemeClr val="folHlink"/>
                </a:solidFill>
                <a:latin typeface="微軟正黑體" pitchFamily="34" charset="-120"/>
                <a:ea typeface="微軟正黑體" pitchFamily="34" charset="-120"/>
              </a:rPr>
              <a:t>年增長</a:t>
            </a:r>
            <a:r>
              <a:rPr lang="en-US" altLang="zh-TW" sz="1200" dirty="0" smtClean="0">
                <a:solidFill>
                  <a:schemeClr val="folHlink"/>
                </a:solidFill>
                <a:latin typeface="微軟正黑體" pitchFamily="34" charset="-120"/>
                <a:ea typeface="微軟正黑體" pitchFamily="34" charset="-120"/>
              </a:rPr>
              <a:t>7</a:t>
            </a:r>
            <a:r>
              <a:rPr lang="zh-TW" altLang="en-US" sz="1200" dirty="0" smtClean="0">
                <a:solidFill>
                  <a:schemeClr val="folHlink"/>
                </a:solidFill>
                <a:latin typeface="微軟正黑體" pitchFamily="34" charset="-120"/>
                <a:ea typeface="微軟正黑體" pitchFamily="34" charset="-120"/>
              </a:rPr>
              <a:t>個百分點達</a:t>
            </a:r>
            <a:r>
              <a:rPr lang="en-US" altLang="zh-TW" sz="1200" dirty="0" smtClean="0">
                <a:solidFill>
                  <a:schemeClr val="folHlink"/>
                </a:solidFill>
                <a:latin typeface="微軟正黑體" pitchFamily="34" charset="-120"/>
                <a:ea typeface="微軟正黑體" pitchFamily="34" charset="-120"/>
              </a:rPr>
              <a:t>25%</a:t>
            </a:r>
            <a:r>
              <a:rPr lang="zh-TW" altLang="en-US" sz="1200" dirty="0" smtClean="0">
                <a:solidFill>
                  <a:schemeClr val="folHlink"/>
                </a:solidFill>
                <a:latin typeface="微軟正黑體" pitchFamily="34" charset="-120"/>
                <a:ea typeface="微軟正黑體" pitchFamily="34" charset="-120"/>
              </a:rPr>
              <a:t>。</a:t>
            </a:r>
            <a:endParaRPr lang="en-US" altLang="zh-TW" sz="1200" dirty="0" smtClean="0">
              <a:solidFill>
                <a:schemeClr val="folHlink"/>
              </a:solidFill>
              <a:latin typeface="微軟正黑體" pitchFamily="34" charset="-120"/>
              <a:ea typeface="微軟正黑體" pitchFamily="34" charset="-120"/>
            </a:endParaRPr>
          </a:p>
          <a:p>
            <a:pPr algn="just">
              <a:lnSpc>
                <a:spcPct val="150000"/>
              </a:lnSpc>
              <a:spcBef>
                <a:spcPct val="50000"/>
              </a:spcBef>
            </a:pPr>
            <a:r>
              <a:rPr lang="en-US" altLang="zh-TW" sz="1200" dirty="0" smtClean="0">
                <a:solidFill>
                  <a:schemeClr val="folHlink"/>
                </a:solidFill>
                <a:latin typeface="微軟正黑體" pitchFamily="34" charset="-120"/>
                <a:ea typeface="微軟正黑體" pitchFamily="34" charset="-120"/>
              </a:rPr>
              <a:t>2008</a:t>
            </a:r>
            <a:r>
              <a:rPr lang="zh-TW" altLang="en-US" sz="1200" dirty="0" smtClean="0">
                <a:solidFill>
                  <a:schemeClr val="folHlink"/>
                </a:solidFill>
                <a:latin typeface="微軟正黑體" pitchFamily="34" charset="-120"/>
                <a:ea typeface="微軟正黑體" pitchFamily="34" charset="-120"/>
              </a:rPr>
              <a:t>年，有使用</a:t>
            </a:r>
            <a:r>
              <a:rPr lang="en-US" altLang="zh-TW" sz="1200" dirty="0" smtClean="0">
                <a:solidFill>
                  <a:schemeClr val="folHlink"/>
                </a:solidFill>
                <a:latin typeface="微軟正黑體" pitchFamily="34" charset="-120"/>
                <a:ea typeface="微軟正黑體" pitchFamily="34" charset="-120"/>
              </a:rPr>
              <a:t>3G</a:t>
            </a:r>
            <a:r>
              <a:rPr lang="zh-TW" altLang="en-US" sz="1200" dirty="0" smtClean="0">
                <a:solidFill>
                  <a:schemeClr val="folHlink"/>
                </a:solidFill>
                <a:latin typeface="微軟正黑體" pitchFamily="34" charset="-120"/>
                <a:ea typeface="微軟正黑體" pitchFamily="34" charset="-120"/>
              </a:rPr>
              <a:t>服務的市民中，</a:t>
            </a:r>
            <a:r>
              <a:rPr lang="en-US" altLang="zh-TW" sz="1200" dirty="0" smtClean="0">
                <a:solidFill>
                  <a:schemeClr val="folHlink"/>
                </a:solidFill>
                <a:latin typeface="微軟正黑體" pitchFamily="34" charset="-120"/>
                <a:ea typeface="微軟正黑體" pitchFamily="34" charset="-120"/>
              </a:rPr>
              <a:t>25.2%</a:t>
            </a:r>
            <a:r>
              <a:rPr lang="zh-TW" altLang="en-US" sz="1200" dirty="0" smtClean="0">
                <a:solidFill>
                  <a:schemeClr val="folHlink"/>
                </a:solidFill>
                <a:latin typeface="微軟正黑體" pitchFamily="34" charset="-120"/>
                <a:ea typeface="微軟正黑體" pitchFamily="34" charset="-120"/>
              </a:rPr>
              <a:t>有用</a:t>
            </a:r>
            <a:r>
              <a:rPr lang="en-US" altLang="zh-TW" sz="1200" dirty="0" smtClean="0">
                <a:solidFill>
                  <a:schemeClr val="folHlink"/>
                </a:solidFill>
                <a:latin typeface="微軟正黑體" pitchFamily="34" charset="-120"/>
                <a:ea typeface="微軟正黑體" pitchFamily="34" charset="-120"/>
              </a:rPr>
              <a:t>3G</a:t>
            </a:r>
            <a:r>
              <a:rPr lang="zh-TW" altLang="en-US" sz="1200" dirty="0" smtClean="0">
                <a:solidFill>
                  <a:schemeClr val="folHlink"/>
                </a:solidFill>
                <a:latin typeface="微軟正黑體" pitchFamily="34" charset="-120"/>
                <a:ea typeface="微軟正黑體" pitchFamily="34" charset="-120"/>
              </a:rPr>
              <a:t>來上網。</a:t>
            </a:r>
            <a:endParaRPr lang="zh-TW" altLang="en-US" sz="1200" dirty="0">
              <a:solidFill>
                <a:schemeClr val="folHlink"/>
              </a:solidFill>
              <a:latin typeface="微軟正黑體" pitchFamily="34" charset="-120"/>
              <a:ea typeface="微軟正黑體" pitchFamily="34" charset="-120"/>
            </a:endParaRPr>
          </a:p>
        </p:txBody>
      </p:sp>
      <p:graphicFrame>
        <p:nvGraphicFramePr>
          <p:cNvPr id="11" name="表格 10"/>
          <p:cNvGraphicFramePr>
            <a:graphicFrameLocks noGrp="1"/>
          </p:cNvGraphicFramePr>
          <p:nvPr/>
        </p:nvGraphicFramePr>
        <p:xfrm>
          <a:off x="5105400" y="1143001"/>
          <a:ext cx="4038601" cy="3886196"/>
        </p:xfrm>
        <a:graphic>
          <a:graphicData uri="http://schemas.openxmlformats.org/drawingml/2006/table">
            <a:tbl>
              <a:tblPr>
                <a:tableStyleId>{69C7853C-536D-4A76-A0AE-DD22124D55A5}</a:tableStyleId>
              </a:tblPr>
              <a:tblGrid>
                <a:gridCol w="1666724"/>
                <a:gridCol w="1153886"/>
                <a:gridCol w="1217991"/>
              </a:tblGrid>
              <a:tr h="389746">
                <a:tc>
                  <a:txBody>
                    <a:bodyPr/>
                    <a:lstStyle/>
                    <a:p>
                      <a:pPr algn="l" fontAlgn="ctr">
                        <a:lnSpc>
                          <a:spcPct val="150000"/>
                        </a:lnSpc>
                      </a:pPr>
                      <a:r>
                        <a:rPr lang="zh-TW" altLang="en-US" sz="1400" u="none" strike="noStrike" dirty="0">
                          <a:latin typeface="微軟正黑體" pitchFamily="34" charset="-120"/>
                          <a:ea typeface="微軟正黑體" pitchFamily="34" charset="-120"/>
                        </a:rPr>
                        <a:t>　</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dirty="0">
                          <a:latin typeface="微軟正黑體" pitchFamily="34" charset="-120"/>
                          <a:ea typeface="微軟正黑體" pitchFamily="34" charset="-120"/>
                        </a:rPr>
                        <a:t>2007</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a:latin typeface="微軟正黑體" pitchFamily="34" charset="-120"/>
                          <a:ea typeface="微軟正黑體" pitchFamily="34" charset="-120"/>
                        </a:rPr>
                        <a:t>2008</a:t>
                      </a:r>
                      <a:endParaRPr lang="en-US" altLang="zh-TW" sz="1400" b="0" i="0" u="none" strike="noStrike">
                        <a:solidFill>
                          <a:srgbClr val="000000"/>
                        </a:solidFill>
                        <a:latin typeface="微軟正黑體" pitchFamily="34" charset="-120"/>
                        <a:ea typeface="微軟正黑體" pitchFamily="34" charset="-120"/>
                      </a:endParaRPr>
                    </a:p>
                  </a:txBody>
                  <a:tcPr marL="9525" marR="9525" marT="9525" marB="0" anchor="ctr"/>
                </a:tc>
              </a:tr>
              <a:tr h="389746">
                <a:tc>
                  <a:txBody>
                    <a:bodyPr/>
                    <a:lstStyle/>
                    <a:p>
                      <a:pPr algn="l" fontAlgn="ctr">
                        <a:lnSpc>
                          <a:spcPct val="150000"/>
                        </a:lnSpc>
                      </a:pPr>
                      <a:r>
                        <a:rPr lang="zh-TW" altLang="en-US" sz="1400" u="none" strike="noStrike" dirty="0">
                          <a:latin typeface="微軟正黑體" pitchFamily="34" charset="-120"/>
                          <a:ea typeface="微軟正黑體" pitchFamily="34" charset="-120"/>
                        </a:rPr>
                        <a:t>打視頻電話</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dirty="0">
                          <a:latin typeface="微軟正黑體" pitchFamily="34" charset="-120"/>
                          <a:ea typeface="微軟正黑體" pitchFamily="34" charset="-120"/>
                        </a:rPr>
                        <a:t>55.0%</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a:latin typeface="微軟正黑體" pitchFamily="34" charset="-120"/>
                          <a:ea typeface="微軟正黑體" pitchFamily="34" charset="-120"/>
                        </a:rPr>
                        <a:t>27.8%</a:t>
                      </a:r>
                      <a:endParaRPr lang="en-US" altLang="zh-TW" sz="1400" b="0" i="0" u="none" strike="noStrike">
                        <a:solidFill>
                          <a:srgbClr val="000000"/>
                        </a:solidFill>
                        <a:latin typeface="微軟正黑體" pitchFamily="34" charset="-120"/>
                        <a:ea typeface="微軟正黑體" pitchFamily="34" charset="-120"/>
                      </a:endParaRPr>
                    </a:p>
                  </a:txBody>
                  <a:tcPr marL="9525" marR="9525" marT="9525" marB="0" anchor="ctr"/>
                </a:tc>
              </a:tr>
              <a:tr h="389746">
                <a:tc>
                  <a:txBody>
                    <a:bodyPr/>
                    <a:lstStyle/>
                    <a:p>
                      <a:pPr algn="l" fontAlgn="ctr">
                        <a:lnSpc>
                          <a:spcPct val="150000"/>
                        </a:lnSpc>
                      </a:pPr>
                      <a:r>
                        <a:rPr lang="zh-TW" altLang="en-US" sz="1400" u="none" strike="noStrike">
                          <a:solidFill>
                            <a:srgbClr val="FF0000"/>
                          </a:solidFill>
                          <a:latin typeface="微軟正黑體" pitchFamily="34" charset="-120"/>
                          <a:ea typeface="微軟正黑體" pitchFamily="34" charset="-120"/>
                        </a:rPr>
                        <a:t>收發短訊</a:t>
                      </a:r>
                      <a:endParaRPr lang="zh-TW" altLang="en-US" sz="1400" b="0" i="0" u="none" strike="noStrike">
                        <a:solidFill>
                          <a:srgbClr val="FF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dirty="0">
                          <a:solidFill>
                            <a:srgbClr val="FF0000"/>
                          </a:solidFill>
                          <a:latin typeface="微軟正黑體" pitchFamily="34" charset="-120"/>
                          <a:ea typeface="微軟正黑體" pitchFamily="34" charset="-120"/>
                        </a:rPr>
                        <a:t>30.1%</a:t>
                      </a:r>
                      <a:endParaRPr lang="en-US" altLang="zh-TW" sz="1400" b="0" i="0" u="none" strike="noStrike" dirty="0">
                        <a:solidFill>
                          <a:srgbClr val="FF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dirty="0">
                          <a:solidFill>
                            <a:srgbClr val="FF0000"/>
                          </a:solidFill>
                          <a:latin typeface="微軟正黑體" pitchFamily="34" charset="-120"/>
                          <a:ea typeface="微軟正黑體" pitchFamily="34" charset="-120"/>
                        </a:rPr>
                        <a:t>50.7%</a:t>
                      </a:r>
                      <a:endParaRPr lang="en-US" altLang="zh-TW" sz="1400" b="0" i="0" u="none" strike="noStrike" dirty="0">
                        <a:solidFill>
                          <a:srgbClr val="FF0000"/>
                        </a:solidFill>
                        <a:latin typeface="微軟正黑體" pitchFamily="34" charset="-120"/>
                        <a:ea typeface="微軟正黑體" pitchFamily="34" charset="-120"/>
                      </a:endParaRPr>
                    </a:p>
                  </a:txBody>
                  <a:tcPr marL="9525" marR="9525" marT="9525" marB="0" anchor="ctr"/>
                </a:tc>
              </a:tr>
              <a:tr h="768228">
                <a:tc>
                  <a:txBody>
                    <a:bodyPr/>
                    <a:lstStyle/>
                    <a:p>
                      <a:pPr algn="l" fontAlgn="ctr">
                        <a:lnSpc>
                          <a:spcPct val="150000"/>
                        </a:lnSpc>
                      </a:pPr>
                      <a:r>
                        <a:rPr lang="zh-TW" altLang="en-US" sz="1400" u="none" strike="noStrike">
                          <a:latin typeface="微軟正黑體" pitchFamily="34" charset="-120"/>
                          <a:ea typeface="微軟正黑體" pitchFamily="34" charset="-120"/>
                        </a:rPr>
                        <a:t>上網</a:t>
                      </a:r>
                      <a:r>
                        <a:rPr lang="en-US" altLang="zh-TW" sz="1400" u="none" strike="noStrike">
                          <a:latin typeface="微軟正黑體" pitchFamily="34" charset="-120"/>
                          <a:ea typeface="微軟正黑體" pitchFamily="34" charset="-120"/>
                        </a:rPr>
                        <a:t>(</a:t>
                      </a:r>
                      <a:r>
                        <a:rPr lang="zh-TW" altLang="en-US" sz="1400" u="none" strike="noStrike">
                          <a:latin typeface="微軟正黑體" pitchFamily="34" charset="-120"/>
                          <a:ea typeface="微軟正黑體" pitchFamily="34" charset="-120"/>
                        </a:rPr>
                        <a:t>包括瀏覽網頁</a:t>
                      </a:r>
                      <a:r>
                        <a:rPr lang="en-US" altLang="zh-TW" sz="1400" u="none" strike="noStrike">
                          <a:latin typeface="微軟正黑體" pitchFamily="34" charset="-120"/>
                          <a:ea typeface="微軟正黑體" pitchFamily="34" charset="-120"/>
                        </a:rPr>
                        <a:t>/</a:t>
                      </a:r>
                      <a:r>
                        <a:rPr lang="zh-TW" altLang="en-US" sz="1400" u="none" strike="noStrike">
                          <a:latin typeface="微軟正黑體" pitchFamily="34" charset="-120"/>
                          <a:ea typeface="微軟正黑體" pitchFamily="34" charset="-120"/>
                        </a:rPr>
                        <a:t>收發電子郵件</a:t>
                      </a:r>
                      <a:r>
                        <a:rPr lang="en-US" altLang="zh-TW" sz="1400" u="none" strike="noStrike">
                          <a:latin typeface="微軟正黑體" pitchFamily="34" charset="-120"/>
                          <a:ea typeface="微軟正黑體" pitchFamily="34" charset="-120"/>
                        </a:rPr>
                        <a:t>)</a:t>
                      </a:r>
                      <a:endParaRPr lang="en-US" altLang="zh-TW" sz="1400" b="0" i="0" u="none" strike="noStrike">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dirty="0">
                          <a:latin typeface="微軟正黑體" pitchFamily="34" charset="-120"/>
                          <a:ea typeface="微軟正黑體" pitchFamily="34" charset="-120"/>
                        </a:rPr>
                        <a:t>25.4%</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dirty="0">
                          <a:latin typeface="微軟正黑體" pitchFamily="34" charset="-120"/>
                          <a:ea typeface="微軟正黑體" pitchFamily="34" charset="-120"/>
                        </a:rPr>
                        <a:t>25.2%</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ctr"/>
                </a:tc>
              </a:tr>
              <a:tr h="389746">
                <a:tc>
                  <a:txBody>
                    <a:bodyPr/>
                    <a:lstStyle/>
                    <a:p>
                      <a:pPr algn="l" fontAlgn="ctr">
                        <a:lnSpc>
                          <a:spcPct val="150000"/>
                        </a:lnSpc>
                      </a:pPr>
                      <a:r>
                        <a:rPr lang="zh-TW" altLang="en-US" sz="1400" u="none" strike="noStrike">
                          <a:latin typeface="微軟正黑體" pitchFamily="34" charset="-120"/>
                          <a:ea typeface="微軟正黑體" pitchFamily="34" charset="-120"/>
                        </a:rPr>
                        <a:t>視頻新聞</a:t>
                      </a:r>
                      <a:endParaRPr lang="zh-TW" altLang="en-US" sz="1400" b="0" i="0" u="none" strike="noStrike">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a:latin typeface="微軟正黑體" pitchFamily="34" charset="-120"/>
                          <a:ea typeface="微軟正黑體" pitchFamily="34" charset="-120"/>
                        </a:rPr>
                        <a:t>13.2%</a:t>
                      </a:r>
                      <a:endParaRPr lang="en-US" altLang="zh-TW" sz="1400" b="0" i="0" u="none" strike="noStrike">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dirty="0">
                          <a:latin typeface="微軟正黑體" pitchFamily="34" charset="-120"/>
                          <a:ea typeface="微軟正黑體" pitchFamily="34" charset="-120"/>
                        </a:rPr>
                        <a:t>5.8%</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ctr"/>
                </a:tc>
              </a:tr>
              <a:tr h="389746">
                <a:tc>
                  <a:txBody>
                    <a:bodyPr/>
                    <a:lstStyle/>
                    <a:p>
                      <a:pPr algn="l" fontAlgn="ctr">
                        <a:lnSpc>
                          <a:spcPct val="150000"/>
                        </a:lnSpc>
                      </a:pPr>
                      <a:r>
                        <a:rPr lang="zh-TW" altLang="en-US" sz="1400" u="none" strike="noStrike">
                          <a:latin typeface="微軟正黑體" pitchFamily="34" charset="-120"/>
                          <a:ea typeface="微軟正黑體" pitchFamily="34" charset="-120"/>
                        </a:rPr>
                        <a:t>看電視娛樂節目</a:t>
                      </a:r>
                      <a:endParaRPr lang="zh-TW" altLang="en-US" sz="1400" b="0" i="0" u="none" strike="noStrike">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a:latin typeface="微軟正黑體" pitchFamily="34" charset="-120"/>
                          <a:ea typeface="微軟正黑體" pitchFamily="34" charset="-120"/>
                        </a:rPr>
                        <a:t>10.3%</a:t>
                      </a:r>
                      <a:endParaRPr lang="en-US" altLang="zh-TW" sz="1400" b="0" i="0" u="none" strike="noStrike">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dirty="0">
                          <a:latin typeface="微軟正黑體" pitchFamily="34" charset="-120"/>
                          <a:ea typeface="微軟正黑體" pitchFamily="34" charset="-120"/>
                        </a:rPr>
                        <a:t>2.5%</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ctr"/>
                </a:tc>
              </a:tr>
              <a:tr h="389746">
                <a:tc>
                  <a:txBody>
                    <a:bodyPr/>
                    <a:lstStyle/>
                    <a:p>
                      <a:pPr algn="l" fontAlgn="ctr">
                        <a:lnSpc>
                          <a:spcPct val="150000"/>
                        </a:lnSpc>
                      </a:pPr>
                      <a:r>
                        <a:rPr lang="zh-TW" altLang="en-US" sz="1400" u="none" strike="noStrike">
                          <a:latin typeface="微軟正黑體" pitchFamily="34" charset="-120"/>
                          <a:ea typeface="微軟正黑體" pitchFamily="34" charset="-120"/>
                        </a:rPr>
                        <a:t>收發流動短片</a:t>
                      </a:r>
                      <a:endParaRPr lang="zh-TW" altLang="en-US" sz="1400" b="0" i="0" u="none" strike="noStrike">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a:latin typeface="微軟正黑體" pitchFamily="34" charset="-120"/>
                          <a:ea typeface="微軟正黑體" pitchFamily="34" charset="-120"/>
                        </a:rPr>
                        <a:t>4.2%</a:t>
                      </a:r>
                      <a:endParaRPr lang="en-US" altLang="zh-TW" sz="1400" b="0" i="0" u="none" strike="noStrike">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dirty="0">
                          <a:latin typeface="微軟正黑體" pitchFamily="34" charset="-120"/>
                          <a:ea typeface="微軟正黑體" pitchFamily="34" charset="-120"/>
                        </a:rPr>
                        <a:t>3.5%</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ctr"/>
                </a:tc>
              </a:tr>
              <a:tr h="389746">
                <a:tc>
                  <a:txBody>
                    <a:bodyPr/>
                    <a:lstStyle/>
                    <a:p>
                      <a:pPr algn="l" fontAlgn="ctr">
                        <a:lnSpc>
                          <a:spcPct val="150000"/>
                        </a:lnSpc>
                      </a:pPr>
                      <a:r>
                        <a:rPr lang="en-US" sz="1400" u="none" strike="noStrike" dirty="0">
                          <a:solidFill>
                            <a:srgbClr val="FF0000"/>
                          </a:solidFill>
                          <a:latin typeface="微軟正黑體" pitchFamily="34" charset="-120"/>
                          <a:ea typeface="微軟正黑體" pitchFamily="34" charset="-120"/>
                        </a:rPr>
                        <a:t>MSN</a:t>
                      </a:r>
                      <a:endParaRPr lang="en-US" sz="1400" b="0" i="0" u="none" strike="noStrike" dirty="0">
                        <a:solidFill>
                          <a:srgbClr val="FF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a:solidFill>
                            <a:srgbClr val="FF0000"/>
                          </a:solidFill>
                          <a:latin typeface="微軟正黑體" pitchFamily="34" charset="-120"/>
                          <a:ea typeface="微軟正黑體" pitchFamily="34" charset="-120"/>
                        </a:rPr>
                        <a:t>-</a:t>
                      </a:r>
                      <a:endParaRPr lang="en-US" altLang="zh-TW" sz="1400" b="0" i="0" u="none" strike="noStrike">
                        <a:solidFill>
                          <a:srgbClr val="FF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dirty="0">
                          <a:solidFill>
                            <a:srgbClr val="FF0000"/>
                          </a:solidFill>
                          <a:latin typeface="微軟正黑體" pitchFamily="34" charset="-120"/>
                          <a:ea typeface="微軟正黑體" pitchFamily="34" charset="-120"/>
                        </a:rPr>
                        <a:t>12.4%</a:t>
                      </a:r>
                      <a:endParaRPr lang="en-US" altLang="zh-TW" sz="1400" b="0" i="0" u="none" strike="noStrike" dirty="0">
                        <a:solidFill>
                          <a:srgbClr val="FF0000"/>
                        </a:solidFill>
                        <a:latin typeface="微軟正黑體" pitchFamily="34" charset="-120"/>
                        <a:ea typeface="微軟正黑體" pitchFamily="34" charset="-120"/>
                      </a:endParaRPr>
                    </a:p>
                  </a:txBody>
                  <a:tcPr marL="9525" marR="9525" marT="9525" marB="0" anchor="ctr"/>
                </a:tc>
              </a:tr>
              <a:tr h="389746">
                <a:tc>
                  <a:txBody>
                    <a:bodyPr/>
                    <a:lstStyle/>
                    <a:p>
                      <a:pPr algn="l" fontAlgn="ctr">
                        <a:lnSpc>
                          <a:spcPct val="150000"/>
                        </a:lnSpc>
                      </a:pPr>
                      <a:r>
                        <a:rPr lang="zh-TW" altLang="en-US" sz="1400" u="none" strike="noStrike" dirty="0">
                          <a:latin typeface="微軟正黑體" pitchFamily="34" charset="-120"/>
                          <a:ea typeface="微軟正黑體" pitchFamily="34" charset="-120"/>
                        </a:rPr>
                        <a:t>其他</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a:latin typeface="微軟正黑體" pitchFamily="34" charset="-120"/>
                          <a:ea typeface="微軟正黑體" pitchFamily="34" charset="-120"/>
                        </a:rPr>
                        <a:t>13.9%</a:t>
                      </a:r>
                      <a:endParaRPr lang="en-US" altLang="zh-TW" sz="1400" b="0" i="0" u="none" strike="noStrike">
                        <a:solidFill>
                          <a:srgbClr val="000000"/>
                        </a:solidFill>
                        <a:latin typeface="微軟正黑體" pitchFamily="34" charset="-120"/>
                        <a:ea typeface="微軟正黑體" pitchFamily="34" charset="-120"/>
                      </a:endParaRPr>
                    </a:p>
                  </a:txBody>
                  <a:tcPr marL="9525" marR="9525" marT="9525" marB="0" anchor="ctr"/>
                </a:tc>
                <a:tc>
                  <a:txBody>
                    <a:bodyPr/>
                    <a:lstStyle/>
                    <a:p>
                      <a:pPr algn="ctr" fontAlgn="ctr">
                        <a:lnSpc>
                          <a:spcPct val="150000"/>
                        </a:lnSpc>
                      </a:pPr>
                      <a:r>
                        <a:rPr lang="en-US" altLang="zh-TW" sz="1400" u="none" strike="noStrike" dirty="0">
                          <a:latin typeface="微軟正黑體" pitchFamily="34" charset="-120"/>
                          <a:ea typeface="微軟正黑體" pitchFamily="34" charset="-120"/>
                        </a:rPr>
                        <a:t>19.4%</a:t>
                      </a:r>
                      <a:endParaRPr lang="en-US" altLang="zh-TW" sz="1400" b="0" i="0" u="none" strike="noStrike" dirty="0">
                        <a:solidFill>
                          <a:srgbClr val="000000"/>
                        </a:solidFill>
                        <a:latin typeface="微軟正黑體" pitchFamily="34" charset="-120"/>
                        <a:ea typeface="微軟正黑體" pitchFamily="34" charset="-120"/>
                      </a:endParaRPr>
                    </a:p>
                  </a:txBody>
                  <a:tcPr marL="9525" marR="9525" marT="9525" marB="0" anchor="ctr"/>
                </a:tc>
              </a:tr>
            </a:tbl>
          </a:graphicData>
        </a:graphic>
      </p:graphicFrame>
      <p:pic>
        <p:nvPicPr>
          <p:cNvPr id="12" name="圖片 11" descr="chart_3G.jpg"/>
          <p:cNvPicPr>
            <a:picLocks noChangeAspect="1"/>
          </p:cNvPicPr>
          <p:nvPr/>
        </p:nvPicPr>
        <p:blipFill>
          <a:blip r:embed="rId3" cstate="print"/>
          <a:stretch>
            <a:fillRect/>
          </a:stretch>
        </p:blipFill>
        <p:spPr>
          <a:xfrm>
            <a:off x="0" y="1143000"/>
            <a:ext cx="5105400" cy="45720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768" decel="100000"/>
                                        <p:tgtEl>
                                          <p:spTgt spid="15364"/>
                                        </p:tgtEl>
                                      </p:cBhvr>
                                    </p:animEffect>
                                    <p:animScale>
                                      <p:cBhvr>
                                        <p:cTn id="8" dur="768" decel="100000"/>
                                        <p:tgtEl>
                                          <p:spTgt spid="15364"/>
                                        </p:tgtEl>
                                      </p:cBhvr>
                                      <p:from x="10000" y="10000"/>
                                      <p:to x="200000" y="450000"/>
                                    </p:animScale>
                                    <p:animScale>
                                      <p:cBhvr>
                                        <p:cTn id="9" dur="1230" accel="100000" fill="hold">
                                          <p:stCondLst>
                                            <p:cond delay="768"/>
                                          </p:stCondLst>
                                        </p:cTn>
                                        <p:tgtEl>
                                          <p:spTgt spid="15364"/>
                                        </p:tgtEl>
                                      </p:cBhvr>
                                      <p:from x="200000" y="450000"/>
                                      <p:to x="100000" y="100000"/>
                                    </p:animScale>
                                    <p:set>
                                      <p:cBhvr>
                                        <p:cTn id="10" dur="768" fill="hold"/>
                                        <p:tgtEl>
                                          <p:spTgt spid="15364"/>
                                        </p:tgtEl>
                                        <p:attrNameLst>
                                          <p:attrName>ppt_x</p:attrName>
                                        </p:attrNameLst>
                                      </p:cBhvr>
                                      <p:to>
                                        <p:strVal val="(0.5)"/>
                                      </p:to>
                                    </p:set>
                                    <p:anim from="(0.5)" to="(#ppt_x)" calcmode="lin" valueType="num">
                                      <p:cBhvr>
                                        <p:cTn id="11" dur="1230" accel="100000" fill="hold">
                                          <p:stCondLst>
                                            <p:cond delay="768"/>
                                          </p:stCondLst>
                                        </p:cTn>
                                        <p:tgtEl>
                                          <p:spTgt spid="15364"/>
                                        </p:tgtEl>
                                        <p:attrNameLst>
                                          <p:attrName>ppt_x</p:attrName>
                                        </p:attrNameLst>
                                      </p:cBhvr>
                                    </p:anim>
                                    <p:set>
                                      <p:cBhvr>
                                        <p:cTn id="12" dur="768" fill="hold"/>
                                        <p:tgtEl>
                                          <p:spTgt spid="15364"/>
                                        </p:tgtEl>
                                        <p:attrNameLst>
                                          <p:attrName>ppt_y</p:attrName>
                                        </p:attrNameLst>
                                      </p:cBhvr>
                                      <p:to>
                                        <p:strVal val="(#ppt_y+0.4)"/>
                                      </p:to>
                                    </p:set>
                                    <p:anim from="(#ppt_y+0.4)" to="(#ppt_y)" calcmode="lin" valueType="num">
                                      <p:cBhvr>
                                        <p:cTn id="13" dur="1230" accel="100000" fill="hold">
                                          <p:stCondLst>
                                            <p:cond delay="768"/>
                                          </p:stCondLst>
                                        </p:cTn>
                                        <p:tgtEl>
                                          <p:spTgt spid="1536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0"/>
          </p:nvPr>
        </p:nvSpPr>
        <p:spPr/>
        <p:txBody>
          <a:bodyPr/>
          <a:lstStyle/>
          <a:p>
            <a:pPr>
              <a:defRPr/>
            </a:pPr>
            <a:fld id="{5D6898F2-669E-40D0-9878-5A3E8C0BD653}" type="slidenum">
              <a:rPr lang="en-US" altLang="zh-TW"/>
              <a:pPr>
                <a:defRPr/>
              </a:pPr>
              <a:t>13</a:t>
            </a:fld>
            <a:endParaRPr lang="en-US" altLang="zh-TW"/>
          </a:p>
        </p:txBody>
      </p:sp>
      <p:sp>
        <p:nvSpPr>
          <p:cNvPr id="15364" name="Rectangle 4"/>
          <p:cNvSpPr>
            <a:spLocks noGrp="1" noChangeArrowheads="1"/>
          </p:cNvSpPr>
          <p:nvPr>
            <p:ph type="title"/>
          </p:nvPr>
        </p:nvSpPr>
        <p:spPr/>
        <p:txBody>
          <a:bodyPr/>
          <a:lstStyle/>
          <a:p>
            <a:r>
              <a:rPr lang="en-US" altLang="zh-TW" sz="3200" dirty="0" smtClean="0"/>
              <a:t>3</a:t>
            </a:r>
            <a:r>
              <a:rPr lang="zh-TW" altLang="en-US" sz="3200" dirty="0" smtClean="0"/>
              <a:t>、</a:t>
            </a:r>
            <a:r>
              <a:rPr lang="zh-CN" altLang="en-US" sz="3200" dirty="0" smtClean="0"/>
              <a:t>移動上網</a:t>
            </a:r>
            <a:r>
              <a:rPr lang="zh-TW" altLang="en-US" sz="3200" dirty="0" smtClean="0"/>
              <a:t>不斷受網民的青睞（一）</a:t>
            </a:r>
          </a:p>
        </p:txBody>
      </p:sp>
      <p:sp>
        <p:nvSpPr>
          <p:cNvPr id="14341" name="Text Box 8"/>
          <p:cNvSpPr txBox="1">
            <a:spLocks noChangeArrowheads="1"/>
          </p:cNvSpPr>
          <p:nvPr/>
        </p:nvSpPr>
        <p:spPr bwMode="auto">
          <a:xfrm>
            <a:off x="1447800" y="5715000"/>
            <a:ext cx="7543800" cy="646331"/>
          </a:xfrm>
          <a:prstGeom prst="rect">
            <a:avLst/>
          </a:prstGeom>
          <a:noFill/>
          <a:ln w="12700" cap="sq" algn="ctr">
            <a:noFill/>
            <a:miter lim="800000"/>
            <a:headEnd type="none" w="sm" len="sm"/>
            <a:tailEnd type="none" w="sm" len="sm"/>
          </a:ln>
        </p:spPr>
        <p:txBody>
          <a:bodyPr>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超過九成的網民最主要使用的上網工具是桌上電腦，其次有三成六的網民會使用手提電腦上網，約一成半的網民會使用手提電話及電子手帳</a:t>
            </a:r>
            <a:r>
              <a:rPr lang="en-US" altLang="zh-TW" sz="1200" dirty="0" smtClean="0">
                <a:solidFill>
                  <a:schemeClr val="folHlink"/>
                </a:solidFill>
                <a:latin typeface="微軟正黑體" pitchFamily="34" charset="-120"/>
                <a:ea typeface="微軟正黑體" pitchFamily="34" charset="-120"/>
              </a:rPr>
              <a:t>/</a:t>
            </a:r>
            <a:r>
              <a:rPr lang="zh-TW" altLang="en-US" sz="1200" dirty="0" smtClean="0">
                <a:solidFill>
                  <a:schemeClr val="folHlink"/>
                </a:solidFill>
                <a:latin typeface="微軟正黑體" pitchFamily="34" charset="-120"/>
                <a:ea typeface="微軟正黑體" pitchFamily="34" charset="-120"/>
              </a:rPr>
              <a:t>掌上型電腦上網，移動上網工具持續受到網民的青睞。</a:t>
            </a:r>
          </a:p>
        </p:txBody>
      </p:sp>
      <p:pic>
        <p:nvPicPr>
          <p:cNvPr id="8" name="圖片 7" descr="chart5_上網工具.jpg"/>
          <p:cNvPicPr>
            <a:picLocks noChangeAspect="1"/>
          </p:cNvPicPr>
          <p:nvPr/>
        </p:nvPicPr>
        <p:blipFill>
          <a:blip r:embed="rId3" cstate="print"/>
          <a:stretch>
            <a:fillRect/>
          </a:stretch>
        </p:blipFill>
        <p:spPr>
          <a:xfrm>
            <a:off x="0" y="1143000"/>
            <a:ext cx="9144000" cy="45720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768" decel="100000"/>
                                        <p:tgtEl>
                                          <p:spTgt spid="15364"/>
                                        </p:tgtEl>
                                      </p:cBhvr>
                                    </p:animEffect>
                                    <p:animScale>
                                      <p:cBhvr>
                                        <p:cTn id="8" dur="768" decel="100000"/>
                                        <p:tgtEl>
                                          <p:spTgt spid="15364"/>
                                        </p:tgtEl>
                                      </p:cBhvr>
                                      <p:from x="10000" y="10000"/>
                                      <p:to x="200000" y="450000"/>
                                    </p:animScale>
                                    <p:animScale>
                                      <p:cBhvr>
                                        <p:cTn id="9" dur="1230" accel="100000" fill="hold">
                                          <p:stCondLst>
                                            <p:cond delay="768"/>
                                          </p:stCondLst>
                                        </p:cTn>
                                        <p:tgtEl>
                                          <p:spTgt spid="15364"/>
                                        </p:tgtEl>
                                      </p:cBhvr>
                                      <p:from x="200000" y="450000"/>
                                      <p:to x="100000" y="100000"/>
                                    </p:animScale>
                                    <p:set>
                                      <p:cBhvr>
                                        <p:cTn id="10" dur="768" fill="hold"/>
                                        <p:tgtEl>
                                          <p:spTgt spid="15364"/>
                                        </p:tgtEl>
                                        <p:attrNameLst>
                                          <p:attrName>ppt_x</p:attrName>
                                        </p:attrNameLst>
                                      </p:cBhvr>
                                      <p:to>
                                        <p:strVal val="(0.5)"/>
                                      </p:to>
                                    </p:set>
                                    <p:anim from="(0.5)" to="(#ppt_x)" calcmode="lin" valueType="num">
                                      <p:cBhvr>
                                        <p:cTn id="11" dur="1230" accel="100000" fill="hold">
                                          <p:stCondLst>
                                            <p:cond delay="768"/>
                                          </p:stCondLst>
                                        </p:cTn>
                                        <p:tgtEl>
                                          <p:spTgt spid="15364"/>
                                        </p:tgtEl>
                                        <p:attrNameLst>
                                          <p:attrName>ppt_x</p:attrName>
                                        </p:attrNameLst>
                                      </p:cBhvr>
                                    </p:anim>
                                    <p:set>
                                      <p:cBhvr>
                                        <p:cTn id="12" dur="768" fill="hold"/>
                                        <p:tgtEl>
                                          <p:spTgt spid="15364"/>
                                        </p:tgtEl>
                                        <p:attrNameLst>
                                          <p:attrName>ppt_y</p:attrName>
                                        </p:attrNameLst>
                                      </p:cBhvr>
                                      <p:to>
                                        <p:strVal val="(#ppt_y+0.4)"/>
                                      </p:to>
                                    </p:set>
                                    <p:anim from="(#ppt_y+0.4)" to="(#ppt_y)" calcmode="lin" valueType="num">
                                      <p:cBhvr>
                                        <p:cTn id="13" dur="1230" accel="100000" fill="hold">
                                          <p:stCondLst>
                                            <p:cond delay="768"/>
                                          </p:stCondLst>
                                        </p:cTn>
                                        <p:tgtEl>
                                          <p:spTgt spid="1536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0"/>
          </p:nvPr>
        </p:nvSpPr>
        <p:spPr/>
        <p:txBody>
          <a:bodyPr/>
          <a:lstStyle/>
          <a:p>
            <a:pPr>
              <a:defRPr/>
            </a:pPr>
            <a:fld id="{5D6898F2-669E-40D0-9878-5A3E8C0BD653}" type="slidenum">
              <a:rPr lang="en-US" altLang="zh-TW"/>
              <a:pPr>
                <a:defRPr/>
              </a:pPr>
              <a:t>14</a:t>
            </a:fld>
            <a:endParaRPr lang="en-US" altLang="zh-TW"/>
          </a:p>
        </p:txBody>
      </p:sp>
      <p:sp>
        <p:nvSpPr>
          <p:cNvPr id="15364" name="Rectangle 4"/>
          <p:cNvSpPr>
            <a:spLocks noGrp="1" noChangeArrowheads="1"/>
          </p:cNvSpPr>
          <p:nvPr>
            <p:ph type="title"/>
          </p:nvPr>
        </p:nvSpPr>
        <p:spPr/>
        <p:txBody>
          <a:bodyPr/>
          <a:lstStyle/>
          <a:p>
            <a:r>
              <a:rPr lang="en-US" altLang="zh-TW" sz="3200" dirty="0" smtClean="0"/>
              <a:t>3</a:t>
            </a:r>
            <a:r>
              <a:rPr lang="zh-TW" altLang="en-US" sz="3200" dirty="0" smtClean="0"/>
              <a:t>、</a:t>
            </a:r>
            <a:r>
              <a:rPr lang="zh-CN" altLang="en-US" sz="3200" dirty="0" smtClean="0"/>
              <a:t>移動上網</a:t>
            </a:r>
            <a:r>
              <a:rPr lang="zh-TW" altLang="en-US" sz="3200" dirty="0" smtClean="0"/>
              <a:t>不斷受網民的青睞（二）</a:t>
            </a:r>
          </a:p>
        </p:txBody>
      </p:sp>
      <p:sp>
        <p:nvSpPr>
          <p:cNvPr id="14341" name="Text Box 8"/>
          <p:cNvSpPr txBox="1">
            <a:spLocks noChangeArrowheads="1"/>
          </p:cNvSpPr>
          <p:nvPr/>
        </p:nvSpPr>
        <p:spPr bwMode="auto">
          <a:xfrm>
            <a:off x="1447800" y="5638800"/>
            <a:ext cx="7543800" cy="1200329"/>
          </a:xfrm>
          <a:prstGeom prst="rect">
            <a:avLst/>
          </a:prstGeom>
          <a:noFill/>
          <a:ln w="12700" cap="sq" algn="ctr">
            <a:noFill/>
            <a:miter lim="800000"/>
            <a:headEnd type="none" w="sm" len="sm"/>
            <a:tailEnd type="none" w="sm" len="sm"/>
          </a:ln>
        </p:spPr>
        <p:txBody>
          <a:bodyPr wrap="square">
            <a:spAutoFit/>
          </a:bodyPr>
          <a:lstStyle/>
          <a:p>
            <a:pPr algn="just">
              <a:lnSpc>
                <a:spcPct val="150000"/>
              </a:lnSpc>
              <a:spcBef>
                <a:spcPct val="50000"/>
              </a:spcBef>
            </a:pPr>
            <a:r>
              <a:rPr lang="zh-TW" altLang="en-US" sz="1200" dirty="0" smtClean="0">
                <a:solidFill>
                  <a:srgbClr val="002060"/>
                </a:solidFill>
                <a:latin typeface="微軟正黑體" pitchFamily="34" charset="-120"/>
                <a:ea typeface="微軟正黑體" pitchFamily="34" charset="-120"/>
              </a:rPr>
              <a:t>除了上網工具，無線上網</a:t>
            </a:r>
            <a:r>
              <a:rPr lang="en-US" altLang="zh-TW" sz="1200" dirty="0" smtClean="0">
                <a:solidFill>
                  <a:srgbClr val="002060"/>
                </a:solidFill>
                <a:latin typeface="微軟正黑體" pitchFamily="34" charset="-120"/>
                <a:ea typeface="微軟正黑體" pitchFamily="34" charset="-120"/>
              </a:rPr>
              <a:t>/</a:t>
            </a:r>
            <a:r>
              <a:rPr lang="zh-TW" altLang="en-US" sz="1200" dirty="0" smtClean="0">
                <a:solidFill>
                  <a:srgbClr val="002060"/>
                </a:solidFill>
                <a:latin typeface="微軟正黑體" pitchFamily="34" charset="-120"/>
                <a:ea typeface="微軟正黑體" pitchFamily="34" charset="-120"/>
              </a:rPr>
              <a:t>移動上網的增加亦能夠在上網時間及上網地點兩個方面反映，網民上網的高峰期仍然是晚上的</a:t>
            </a:r>
            <a:r>
              <a:rPr lang="en-US" altLang="zh-TW" sz="1200" dirty="0" smtClean="0">
                <a:solidFill>
                  <a:srgbClr val="002060"/>
                </a:solidFill>
                <a:latin typeface="微軟正黑體" pitchFamily="34" charset="-120"/>
                <a:ea typeface="微軟正黑體" pitchFamily="34" charset="-120"/>
              </a:rPr>
              <a:t>8</a:t>
            </a:r>
            <a:r>
              <a:rPr lang="zh-TW" altLang="en-US" sz="1200" dirty="0" smtClean="0">
                <a:solidFill>
                  <a:srgbClr val="002060"/>
                </a:solidFill>
                <a:latin typeface="微軟正黑體" pitchFamily="34" charset="-120"/>
                <a:ea typeface="微軟正黑體" pitchFamily="34" charset="-120"/>
              </a:rPr>
              <a:t>時</a:t>
            </a:r>
            <a:r>
              <a:rPr lang="en-US" altLang="zh-TW" sz="1200" dirty="0" smtClean="0">
                <a:solidFill>
                  <a:srgbClr val="002060"/>
                </a:solidFill>
                <a:latin typeface="微軟正黑體" pitchFamily="34" charset="-120"/>
                <a:ea typeface="微軟正黑體" pitchFamily="34" charset="-120"/>
              </a:rPr>
              <a:t>-10</a:t>
            </a:r>
            <a:r>
              <a:rPr lang="zh-TW" altLang="en-US" sz="1200" dirty="0" smtClean="0">
                <a:solidFill>
                  <a:srgbClr val="002060"/>
                </a:solidFill>
                <a:latin typeface="微軟正黑體" pitchFamily="34" charset="-120"/>
                <a:ea typeface="微軟正黑體" pitchFamily="34" charset="-120"/>
              </a:rPr>
              <a:t>時，</a:t>
            </a:r>
            <a:r>
              <a:rPr lang="en-US" altLang="zh-TW" sz="1200" dirty="0" smtClean="0">
                <a:solidFill>
                  <a:srgbClr val="002060"/>
                </a:solidFill>
                <a:latin typeface="微軟正黑體" pitchFamily="34" charset="-120"/>
                <a:ea typeface="微軟正黑體" pitchFamily="34" charset="-120"/>
              </a:rPr>
              <a:t>09</a:t>
            </a:r>
            <a:r>
              <a:rPr lang="zh-TW" altLang="en-US" sz="1200" dirty="0" smtClean="0">
                <a:solidFill>
                  <a:srgbClr val="002060"/>
                </a:solidFill>
                <a:latin typeface="微軟正黑體" pitchFamily="34" charset="-120"/>
                <a:ea typeface="微軟正黑體" pitchFamily="34" charset="-120"/>
              </a:rPr>
              <a:t>年網民在早上</a:t>
            </a:r>
            <a:r>
              <a:rPr lang="en-US" altLang="zh-TW" sz="1200" dirty="0" smtClean="0">
                <a:solidFill>
                  <a:srgbClr val="002060"/>
                </a:solidFill>
                <a:latin typeface="微軟正黑體" pitchFamily="34" charset="-120"/>
                <a:ea typeface="微軟正黑體" pitchFamily="34" charset="-120"/>
              </a:rPr>
              <a:t>9</a:t>
            </a:r>
            <a:r>
              <a:rPr lang="zh-TW" altLang="en-US" sz="1200" dirty="0" smtClean="0">
                <a:solidFill>
                  <a:srgbClr val="002060"/>
                </a:solidFill>
                <a:latin typeface="微軟正黑體" pitchFamily="34" charset="-120"/>
                <a:ea typeface="微軟正黑體" pitchFamily="34" charset="-120"/>
              </a:rPr>
              <a:t>時至下午</a:t>
            </a:r>
            <a:r>
              <a:rPr lang="en-US" altLang="zh-TW" sz="1200" dirty="0" smtClean="0">
                <a:solidFill>
                  <a:srgbClr val="002060"/>
                </a:solidFill>
                <a:latin typeface="微軟正黑體" pitchFamily="34" charset="-120"/>
                <a:ea typeface="微軟正黑體" pitchFamily="34" charset="-120"/>
              </a:rPr>
              <a:t>5</a:t>
            </a:r>
            <a:r>
              <a:rPr lang="zh-TW" altLang="en-US" sz="1200" dirty="0" smtClean="0">
                <a:solidFill>
                  <a:srgbClr val="002060"/>
                </a:solidFill>
                <a:latin typeface="微軟正黑體" pitchFamily="34" charset="-120"/>
                <a:ea typeface="微軟正黑體" pitchFamily="34" charset="-120"/>
              </a:rPr>
              <a:t>時各時間點上網的比例較</a:t>
            </a:r>
            <a:r>
              <a:rPr lang="en-US" altLang="zh-TW" sz="1200" dirty="0" smtClean="0">
                <a:solidFill>
                  <a:srgbClr val="002060"/>
                </a:solidFill>
                <a:latin typeface="微軟正黑體" pitchFamily="34" charset="-120"/>
                <a:ea typeface="微軟正黑體" pitchFamily="34" charset="-120"/>
              </a:rPr>
              <a:t>08</a:t>
            </a:r>
            <a:r>
              <a:rPr lang="zh-TW" altLang="en-US" sz="1200" dirty="0" smtClean="0">
                <a:solidFill>
                  <a:srgbClr val="002060"/>
                </a:solidFill>
                <a:latin typeface="微軟正黑體" pitchFamily="34" charset="-120"/>
                <a:ea typeface="微軟正黑體" pitchFamily="34" charset="-120"/>
              </a:rPr>
              <a:t>年增加</a:t>
            </a:r>
            <a:r>
              <a:rPr lang="en-US" altLang="zh-TW" sz="1200" dirty="0" smtClean="0">
                <a:solidFill>
                  <a:srgbClr val="002060"/>
                </a:solidFill>
                <a:latin typeface="微軟正黑體" pitchFamily="34" charset="-120"/>
                <a:ea typeface="微軟正黑體" pitchFamily="34" charset="-120"/>
              </a:rPr>
              <a:t>3</a:t>
            </a:r>
            <a:r>
              <a:rPr lang="zh-TW" altLang="en-US" sz="1200" dirty="0" smtClean="0">
                <a:solidFill>
                  <a:srgbClr val="002060"/>
                </a:solidFill>
                <a:latin typeface="微軟正黑體" pitchFamily="34" charset="-120"/>
                <a:ea typeface="微軟正黑體" pitchFamily="34" charset="-120"/>
              </a:rPr>
              <a:t>至</a:t>
            </a:r>
            <a:r>
              <a:rPr lang="en-US" altLang="zh-TW" sz="1200" dirty="0" smtClean="0">
                <a:solidFill>
                  <a:srgbClr val="002060"/>
                </a:solidFill>
                <a:latin typeface="微軟正黑體" pitchFamily="34" charset="-120"/>
                <a:ea typeface="微軟正黑體" pitchFamily="34" charset="-120"/>
              </a:rPr>
              <a:t>11</a:t>
            </a:r>
            <a:r>
              <a:rPr lang="zh-TW" altLang="en-US" sz="1200" dirty="0" smtClean="0">
                <a:solidFill>
                  <a:srgbClr val="002060"/>
                </a:solidFill>
                <a:latin typeface="微軟正黑體" pitchFamily="34" charset="-120"/>
                <a:ea typeface="微軟正黑體" pitchFamily="34" charset="-120"/>
              </a:rPr>
              <a:t>個百分點不等。在上網地點方面，網民表示在公共圖書館以外的公共場所或街上上網的百分比分別都較去年增長</a:t>
            </a:r>
            <a:r>
              <a:rPr lang="en-US" altLang="zh-TW" sz="1200" dirty="0" smtClean="0">
                <a:solidFill>
                  <a:srgbClr val="002060"/>
                </a:solidFill>
                <a:latin typeface="微軟正黑體" pitchFamily="34" charset="-120"/>
                <a:ea typeface="微軟正黑體" pitchFamily="34" charset="-120"/>
              </a:rPr>
              <a:t>3</a:t>
            </a:r>
            <a:r>
              <a:rPr lang="zh-TW" altLang="en-US" sz="1200" dirty="0" smtClean="0">
                <a:solidFill>
                  <a:srgbClr val="002060"/>
                </a:solidFill>
                <a:latin typeface="微軟正黑體" pitchFamily="34" charset="-120"/>
                <a:ea typeface="微軟正黑體" pitchFamily="34" charset="-120"/>
              </a:rPr>
              <a:t>個百分點，顯示除固定地點如家中或工作地點外，越來越多網民選擇隨地的上網方式</a:t>
            </a:r>
            <a:r>
              <a:rPr lang="zh-CN" altLang="zh-TW" sz="1200" dirty="0" smtClean="0">
                <a:solidFill>
                  <a:srgbClr val="002060"/>
                </a:solidFill>
                <a:latin typeface="微軟正黑體" pitchFamily="34" charset="-120"/>
                <a:ea typeface="微軟正黑體" pitchFamily="34" charset="-120"/>
              </a:rPr>
              <a:t>。</a:t>
            </a:r>
            <a:endParaRPr lang="zh-TW" altLang="en-US" sz="1200" dirty="0" smtClean="0">
              <a:solidFill>
                <a:srgbClr val="002060"/>
              </a:solidFill>
              <a:latin typeface="微軟正黑體" pitchFamily="34" charset="-120"/>
              <a:ea typeface="微軟正黑體" pitchFamily="34" charset="-120"/>
            </a:endParaRPr>
          </a:p>
        </p:txBody>
      </p:sp>
      <p:pic>
        <p:nvPicPr>
          <p:cNvPr id="7" name="圖片 6" descr="chart_上網時間.jpg"/>
          <p:cNvPicPr>
            <a:picLocks noChangeAspect="1"/>
          </p:cNvPicPr>
          <p:nvPr/>
        </p:nvPicPr>
        <p:blipFill>
          <a:blip r:embed="rId3" cstate="print"/>
          <a:stretch>
            <a:fillRect/>
          </a:stretch>
        </p:blipFill>
        <p:spPr>
          <a:xfrm>
            <a:off x="0" y="1143000"/>
            <a:ext cx="9144000" cy="4572000"/>
          </a:xfrm>
          <a:prstGeom prst="rect">
            <a:avLst/>
          </a:prstGeom>
        </p:spPr>
      </p:pic>
      <p:sp>
        <p:nvSpPr>
          <p:cNvPr id="6" name="向下箭號 5"/>
          <p:cNvSpPr/>
          <p:nvPr/>
        </p:nvSpPr>
        <p:spPr bwMode="auto">
          <a:xfrm>
            <a:off x="4876800" y="1905000"/>
            <a:ext cx="1143000" cy="1524000"/>
          </a:xfrm>
          <a:prstGeom prst="downArrow">
            <a:avLst/>
          </a:prstGeom>
          <a:solidFill>
            <a:srgbClr val="FF0000">
              <a:alpha val="12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768" decel="100000"/>
                                        <p:tgtEl>
                                          <p:spTgt spid="15364"/>
                                        </p:tgtEl>
                                      </p:cBhvr>
                                    </p:animEffect>
                                    <p:animScale>
                                      <p:cBhvr>
                                        <p:cTn id="8" dur="768" decel="100000"/>
                                        <p:tgtEl>
                                          <p:spTgt spid="15364"/>
                                        </p:tgtEl>
                                      </p:cBhvr>
                                      <p:from x="10000" y="10000"/>
                                      <p:to x="200000" y="450000"/>
                                    </p:animScale>
                                    <p:animScale>
                                      <p:cBhvr>
                                        <p:cTn id="9" dur="1230" accel="100000" fill="hold">
                                          <p:stCondLst>
                                            <p:cond delay="768"/>
                                          </p:stCondLst>
                                        </p:cTn>
                                        <p:tgtEl>
                                          <p:spTgt spid="15364"/>
                                        </p:tgtEl>
                                      </p:cBhvr>
                                      <p:from x="200000" y="450000"/>
                                      <p:to x="100000" y="100000"/>
                                    </p:animScale>
                                    <p:set>
                                      <p:cBhvr>
                                        <p:cTn id="10" dur="768" fill="hold"/>
                                        <p:tgtEl>
                                          <p:spTgt spid="15364"/>
                                        </p:tgtEl>
                                        <p:attrNameLst>
                                          <p:attrName>ppt_x</p:attrName>
                                        </p:attrNameLst>
                                      </p:cBhvr>
                                      <p:to>
                                        <p:strVal val="(0.5)"/>
                                      </p:to>
                                    </p:set>
                                    <p:anim from="(0.5)" to="(#ppt_x)" calcmode="lin" valueType="num">
                                      <p:cBhvr>
                                        <p:cTn id="11" dur="1230" accel="100000" fill="hold">
                                          <p:stCondLst>
                                            <p:cond delay="768"/>
                                          </p:stCondLst>
                                        </p:cTn>
                                        <p:tgtEl>
                                          <p:spTgt spid="15364"/>
                                        </p:tgtEl>
                                        <p:attrNameLst>
                                          <p:attrName>ppt_x</p:attrName>
                                        </p:attrNameLst>
                                      </p:cBhvr>
                                    </p:anim>
                                    <p:set>
                                      <p:cBhvr>
                                        <p:cTn id="12" dur="768" fill="hold"/>
                                        <p:tgtEl>
                                          <p:spTgt spid="15364"/>
                                        </p:tgtEl>
                                        <p:attrNameLst>
                                          <p:attrName>ppt_y</p:attrName>
                                        </p:attrNameLst>
                                      </p:cBhvr>
                                      <p:to>
                                        <p:strVal val="(#ppt_y+0.4)"/>
                                      </p:to>
                                    </p:set>
                                    <p:anim from="(#ppt_y+0.4)" to="(#ppt_y)" calcmode="lin" valueType="num">
                                      <p:cBhvr>
                                        <p:cTn id="13" dur="1230" accel="100000" fill="hold">
                                          <p:stCondLst>
                                            <p:cond delay="768"/>
                                          </p:stCondLst>
                                        </p:cTn>
                                        <p:tgtEl>
                                          <p:spTgt spid="1536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0"/>
          </p:nvPr>
        </p:nvSpPr>
        <p:spPr/>
        <p:txBody>
          <a:bodyPr/>
          <a:lstStyle/>
          <a:p>
            <a:pPr>
              <a:defRPr/>
            </a:pPr>
            <a:fld id="{5D6898F2-669E-40D0-9878-5A3E8C0BD653}" type="slidenum">
              <a:rPr lang="en-US" altLang="zh-TW"/>
              <a:pPr>
                <a:defRPr/>
              </a:pPr>
              <a:t>15</a:t>
            </a:fld>
            <a:endParaRPr lang="en-US" altLang="zh-TW"/>
          </a:p>
        </p:txBody>
      </p:sp>
      <p:sp>
        <p:nvSpPr>
          <p:cNvPr id="15364" name="Rectangle 4"/>
          <p:cNvSpPr>
            <a:spLocks noGrp="1" noChangeArrowheads="1"/>
          </p:cNvSpPr>
          <p:nvPr>
            <p:ph type="title"/>
          </p:nvPr>
        </p:nvSpPr>
        <p:spPr/>
        <p:txBody>
          <a:bodyPr/>
          <a:lstStyle/>
          <a:p>
            <a:r>
              <a:rPr lang="en-US" altLang="zh-TW" sz="3200" dirty="0" smtClean="0"/>
              <a:t>4</a:t>
            </a:r>
            <a:r>
              <a:rPr lang="zh-TW" altLang="en-US" sz="3200" dirty="0" smtClean="0"/>
              <a:t>、社交網站及其遊戲備受愛戴（一）</a:t>
            </a:r>
          </a:p>
        </p:txBody>
      </p:sp>
      <p:sp>
        <p:nvSpPr>
          <p:cNvPr id="14341" name="Text Box 8"/>
          <p:cNvSpPr txBox="1">
            <a:spLocks noChangeArrowheads="1"/>
          </p:cNvSpPr>
          <p:nvPr/>
        </p:nvSpPr>
        <p:spPr bwMode="auto">
          <a:xfrm>
            <a:off x="1447800" y="5715000"/>
            <a:ext cx="7543800" cy="646331"/>
          </a:xfrm>
          <a:prstGeom prst="rect">
            <a:avLst/>
          </a:prstGeom>
          <a:noFill/>
          <a:ln w="12700" cap="sq" algn="ctr">
            <a:noFill/>
            <a:miter lim="800000"/>
            <a:headEnd type="none" w="sm" len="sm"/>
            <a:tailEnd type="none" w="sm" len="sm"/>
          </a:ln>
        </p:spPr>
        <p:txBody>
          <a:bodyPr>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各種不同的社交網站中，以</a:t>
            </a:r>
            <a:r>
              <a:rPr lang="en-US" altLang="zh-TW" sz="1200" dirty="0" err="1" smtClean="0">
                <a:solidFill>
                  <a:schemeClr val="folHlink"/>
                </a:solidFill>
                <a:latin typeface="微軟正黑體" pitchFamily="34" charset="-120"/>
                <a:ea typeface="微軟正黑體" pitchFamily="34" charset="-120"/>
              </a:rPr>
              <a:t>facebook</a:t>
            </a:r>
            <a:r>
              <a:rPr lang="zh-TW" altLang="en-US" sz="1200" dirty="0" smtClean="0">
                <a:solidFill>
                  <a:schemeClr val="folHlink"/>
                </a:solidFill>
                <a:latin typeface="微軟正黑體" pitchFamily="34" charset="-120"/>
                <a:ea typeface="微軟正黑體" pitchFamily="34" charset="-120"/>
              </a:rPr>
              <a:t>最受歡迎，一半的網民有用</a:t>
            </a:r>
            <a:r>
              <a:rPr lang="en-US" altLang="zh-TW" sz="1200" dirty="0" err="1" smtClean="0">
                <a:solidFill>
                  <a:schemeClr val="folHlink"/>
                </a:solidFill>
                <a:latin typeface="微軟正黑體" pitchFamily="34" charset="-120"/>
                <a:ea typeface="微軟正黑體" pitchFamily="34" charset="-120"/>
              </a:rPr>
              <a:t>facebook</a:t>
            </a:r>
            <a:r>
              <a:rPr lang="zh-TW" altLang="en-US" sz="1200" dirty="0" smtClean="0">
                <a:solidFill>
                  <a:schemeClr val="folHlink"/>
                </a:solidFill>
                <a:latin typeface="微軟正黑體" pitchFamily="34" charset="-120"/>
                <a:ea typeface="微軟正黑體" pitchFamily="34" charset="-120"/>
              </a:rPr>
              <a:t>，所有網民中，</a:t>
            </a:r>
            <a:r>
              <a:rPr lang="en-US" altLang="zh-TW" sz="1200" dirty="0" smtClean="0">
                <a:solidFill>
                  <a:schemeClr val="folHlink"/>
                </a:solidFill>
                <a:latin typeface="微軟正黑體" pitchFamily="34" charset="-120"/>
                <a:ea typeface="微軟正黑體" pitchFamily="34" charset="-120"/>
              </a:rPr>
              <a:t>27%</a:t>
            </a:r>
            <a:r>
              <a:rPr lang="zh-TW" altLang="en-US" sz="1200" dirty="0" smtClean="0">
                <a:solidFill>
                  <a:schemeClr val="folHlink"/>
                </a:solidFill>
                <a:latin typeface="微軟正黑體" pitchFamily="34" charset="-120"/>
                <a:ea typeface="微軟正黑體" pitchFamily="34" charset="-120"/>
              </a:rPr>
              <a:t>是每天都會上</a:t>
            </a:r>
            <a:r>
              <a:rPr lang="en-US" altLang="zh-TW" sz="1200" dirty="0" err="1" smtClean="0">
                <a:solidFill>
                  <a:schemeClr val="folHlink"/>
                </a:solidFill>
                <a:latin typeface="微軟正黑體" pitchFamily="34" charset="-120"/>
                <a:ea typeface="微軟正黑體" pitchFamily="34" charset="-120"/>
              </a:rPr>
              <a:t>Facebook</a:t>
            </a:r>
            <a:r>
              <a:rPr lang="zh-TW" altLang="en-US" sz="1200" dirty="0" smtClean="0">
                <a:solidFill>
                  <a:schemeClr val="folHlink"/>
                </a:solidFill>
                <a:latin typeface="微軟正黑體" pitchFamily="34" charset="-120"/>
                <a:ea typeface="微軟正黑體" pitchFamily="34" charset="-120"/>
              </a:rPr>
              <a:t>一次或多次的。其次最多網民上</a:t>
            </a:r>
            <a:r>
              <a:rPr lang="en-US" altLang="zh-TW" sz="1200" dirty="0" smtClean="0">
                <a:solidFill>
                  <a:schemeClr val="folHlink"/>
                </a:solidFill>
                <a:latin typeface="微軟正黑體" pitchFamily="34" charset="-120"/>
                <a:ea typeface="微軟正黑體" pitchFamily="34" charset="-120"/>
              </a:rPr>
              <a:t>QQ</a:t>
            </a:r>
            <a:r>
              <a:rPr lang="zh-TW" altLang="en-US" sz="1200" dirty="0" smtClean="0">
                <a:solidFill>
                  <a:schemeClr val="folHlink"/>
                </a:solidFill>
                <a:latin typeface="微軟正黑體" pitchFamily="34" charset="-120"/>
                <a:ea typeface="微軟正黑體" pitchFamily="34" charset="-120"/>
              </a:rPr>
              <a:t>網及</a:t>
            </a:r>
            <a:r>
              <a:rPr lang="en-US" altLang="zh-TW" sz="1200" dirty="0" smtClean="0">
                <a:solidFill>
                  <a:schemeClr val="folHlink"/>
                </a:solidFill>
                <a:latin typeface="微軟正黑體" pitchFamily="34" charset="-120"/>
                <a:ea typeface="微軟正黑體" pitchFamily="34" charset="-120"/>
              </a:rPr>
              <a:t>MySpace</a:t>
            </a:r>
            <a:r>
              <a:rPr lang="zh-TW" altLang="en-US" sz="1200" dirty="0" smtClean="0">
                <a:solidFill>
                  <a:schemeClr val="folHlink"/>
                </a:solidFill>
                <a:latin typeface="微軟正黑體" pitchFamily="34" charset="-120"/>
                <a:ea typeface="微軟正黑體" pitchFamily="34" charset="-120"/>
              </a:rPr>
              <a:t>。</a:t>
            </a:r>
          </a:p>
        </p:txBody>
      </p:sp>
      <p:graphicFrame>
        <p:nvGraphicFramePr>
          <p:cNvPr id="6" name="圖表 5"/>
          <p:cNvGraphicFramePr/>
          <p:nvPr/>
        </p:nvGraphicFramePr>
        <p:xfrm>
          <a:off x="0" y="1143000"/>
          <a:ext cx="45720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圖表 6"/>
          <p:cNvGraphicFramePr/>
          <p:nvPr/>
        </p:nvGraphicFramePr>
        <p:xfrm>
          <a:off x="4114800" y="1143000"/>
          <a:ext cx="5029200"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8" name="文字方塊 7"/>
          <p:cNvSpPr txBox="1"/>
          <p:nvPr/>
        </p:nvSpPr>
        <p:spPr>
          <a:xfrm>
            <a:off x="4038600" y="1143000"/>
            <a:ext cx="5105400" cy="830997"/>
          </a:xfrm>
          <a:prstGeom prst="rect">
            <a:avLst/>
          </a:prstGeom>
          <a:noFill/>
        </p:spPr>
        <p:txBody>
          <a:bodyPr wrap="square" rtlCol="0">
            <a:spAutoFit/>
          </a:bodyPr>
          <a:lstStyle/>
          <a:p>
            <a:pPr algn="ctr"/>
            <a:r>
              <a:rPr lang="zh-TW" altLang="en-US" b="1" dirty="0" smtClean="0">
                <a:solidFill>
                  <a:srgbClr val="FF0000"/>
                </a:solidFill>
                <a:latin typeface="微軟正黑體" pitchFamily="34" charset="-120"/>
                <a:ea typeface="微軟正黑體" pitchFamily="34" charset="-120"/>
              </a:rPr>
              <a:t>一半網民有用</a:t>
            </a:r>
            <a:r>
              <a:rPr lang="en-US" altLang="zh-TW" b="1" dirty="0" err="1" smtClean="0">
                <a:solidFill>
                  <a:srgbClr val="FF0000"/>
                </a:solidFill>
                <a:latin typeface="微軟正黑體" pitchFamily="34" charset="-120"/>
                <a:ea typeface="微軟正黑體" pitchFamily="34" charset="-120"/>
              </a:rPr>
              <a:t>Facebook</a:t>
            </a:r>
            <a:endParaRPr lang="en-US" altLang="zh-TW" b="1" dirty="0" smtClean="0">
              <a:solidFill>
                <a:srgbClr val="FF0000"/>
              </a:solidFill>
              <a:latin typeface="微軟正黑體" pitchFamily="34" charset="-120"/>
              <a:ea typeface="微軟正黑體" pitchFamily="34" charset="-120"/>
            </a:endParaRPr>
          </a:p>
          <a:p>
            <a:pPr algn="ctr"/>
            <a:r>
              <a:rPr lang="en-US" altLang="zh-TW" b="1" dirty="0" smtClean="0">
                <a:solidFill>
                  <a:srgbClr val="FF0000"/>
                </a:solidFill>
                <a:latin typeface="微軟正黑體" pitchFamily="34" charset="-120"/>
                <a:ea typeface="微軟正黑體" pitchFamily="34" charset="-120"/>
              </a:rPr>
              <a:t>27%</a:t>
            </a:r>
            <a:r>
              <a:rPr lang="zh-TW" altLang="en-US" b="1" dirty="0" smtClean="0">
                <a:solidFill>
                  <a:srgbClr val="FF0000"/>
                </a:solidFill>
                <a:latin typeface="微軟正黑體" pitchFamily="34" charset="-120"/>
                <a:ea typeface="微軟正黑體" pitchFamily="34" charset="-120"/>
              </a:rPr>
              <a:t>每天都上</a:t>
            </a:r>
            <a:endParaRPr lang="zh-TW" altLang="en-US" b="1" dirty="0">
              <a:solidFill>
                <a:srgbClr val="FF0000"/>
              </a:solidFill>
              <a:latin typeface="微軟正黑體" pitchFamily="34" charset="-120"/>
              <a:ea typeface="微軟正黑體" pitchFamily="34" charset="-12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 name="圖表 10"/>
          <p:cNvGraphicFramePr/>
          <p:nvPr/>
        </p:nvGraphicFramePr>
        <p:xfrm>
          <a:off x="0" y="3657600"/>
          <a:ext cx="91440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5" name="投影片編號版面配置區 3"/>
          <p:cNvSpPr>
            <a:spLocks noGrp="1"/>
          </p:cNvSpPr>
          <p:nvPr>
            <p:ph type="sldNum" sz="quarter" idx="10"/>
          </p:nvPr>
        </p:nvSpPr>
        <p:spPr/>
        <p:txBody>
          <a:bodyPr/>
          <a:lstStyle/>
          <a:p>
            <a:pPr>
              <a:defRPr/>
            </a:pPr>
            <a:fld id="{5D6898F2-669E-40D0-9878-5A3E8C0BD653}" type="slidenum">
              <a:rPr lang="en-US" altLang="zh-TW"/>
              <a:pPr>
                <a:defRPr/>
              </a:pPr>
              <a:t>16</a:t>
            </a:fld>
            <a:endParaRPr lang="en-US" altLang="zh-TW" dirty="0"/>
          </a:p>
        </p:txBody>
      </p:sp>
      <p:sp>
        <p:nvSpPr>
          <p:cNvPr id="15364" name="Rectangle 4"/>
          <p:cNvSpPr>
            <a:spLocks noGrp="1" noChangeArrowheads="1"/>
          </p:cNvSpPr>
          <p:nvPr>
            <p:ph type="title"/>
          </p:nvPr>
        </p:nvSpPr>
        <p:spPr/>
        <p:txBody>
          <a:bodyPr/>
          <a:lstStyle/>
          <a:p>
            <a:r>
              <a:rPr lang="en-US" altLang="zh-TW" sz="3200" dirty="0" smtClean="0"/>
              <a:t>4</a:t>
            </a:r>
            <a:r>
              <a:rPr lang="zh-TW" altLang="en-US" sz="3200" dirty="0" smtClean="0"/>
              <a:t>、社交網站及其遊戲備受愛戴（二）</a:t>
            </a:r>
          </a:p>
        </p:txBody>
      </p:sp>
      <p:sp>
        <p:nvSpPr>
          <p:cNvPr id="14341" name="Text Box 8"/>
          <p:cNvSpPr txBox="1">
            <a:spLocks noChangeArrowheads="1"/>
          </p:cNvSpPr>
          <p:nvPr/>
        </p:nvSpPr>
        <p:spPr bwMode="auto">
          <a:xfrm>
            <a:off x="1447800" y="5715000"/>
            <a:ext cx="7543800" cy="1015663"/>
          </a:xfrm>
          <a:prstGeom prst="rect">
            <a:avLst/>
          </a:prstGeom>
          <a:noFill/>
          <a:ln w="12700" cap="sq" algn="ctr">
            <a:noFill/>
            <a:miter lim="800000"/>
            <a:headEnd type="none" w="sm" len="sm"/>
            <a:tailEnd type="none" w="sm" len="sm"/>
          </a:ln>
        </p:spPr>
        <p:txBody>
          <a:bodyPr>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有上</a:t>
            </a:r>
            <a:r>
              <a:rPr lang="en-US" altLang="zh-TW" sz="1200" dirty="0" smtClean="0">
                <a:solidFill>
                  <a:schemeClr val="folHlink"/>
                </a:solidFill>
                <a:latin typeface="微軟正黑體" pitchFamily="34" charset="-120"/>
                <a:ea typeface="微軟正黑體" pitchFamily="34" charset="-120"/>
              </a:rPr>
              <a:t>Facebook</a:t>
            </a:r>
            <a:r>
              <a:rPr lang="zh-TW" altLang="en-US" sz="1200" dirty="0" smtClean="0">
                <a:solidFill>
                  <a:schemeClr val="folHlink"/>
                </a:solidFill>
                <a:latin typeface="微軟正黑體" pitchFamily="34" charset="-120"/>
                <a:ea typeface="微軟正黑體" pitchFamily="34" charset="-120"/>
              </a:rPr>
              <a:t>、開心網、人人網或</a:t>
            </a:r>
            <a:r>
              <a:rPr lang="en-US" altLang="zh-TW" sz="1200" dirty="0" smtClean="0">
                <a:solidFill>
                  <a:schemeClr val="folHlink"/>
                </a:solidFill>
                <a:latin typeface="微軟正黑體" pitchFamily="34" charset="-120"/>
                <a:ea typeface="微軟正黑體" pitchFamily="34" charset="-120"/>
              </a:rPr>
              <a:t>51</a:t>
            </a:r>
            <a:r>
              <a:rPr lang="zh-TW" altLang="en-US" sz="1200" dirty="0" smtClean="0">
                <a:solidFill>
                  <a:schemeClr val="folHlink"/>
                </a:solidFill>
                <a:latin typeface="微軟正黑體" pitchFamily="34" charset="-120"/>
                <a:ea typeface="微軟正黑體" pitchFamily="34" charset="-120"/>
              </a:rPr>
              <a:t>網的網民最主要上這些社交網站玩遊戲。</a:t>
            </a:r>
            <a:r>
              <a:rPr lang="en-US" altLang="zh-TW" sz="1200" dirty="0" smtClean="0">
                <a:solidFill>
                  <a:schemeClr val="folHlink"/>
                </a:solidFill>
                <a:latin typeface="微軟正黑體" pitchFamily="34" charset="-120"/>
                <a:ea typeface="微軟正黑體" pitchFamily="34" charset="-120"/>
              </a:rPr>
              <a:t>70%</a:t>
            </a:r>
            <a:r>
              <a:rPr lang="zh-TW" altLang="en-US" sz="1200" dirty="0" smtClean="0">
                <a:solidFill>
                  <a:schemeClr val="folHlink"/>
                </a:solidFill>
                <a:latin typeface="微軟正黑體" pitchFamily="34" charset="-120"/>
                <a:ea typeface="微軟正黑體" pitchFamily="34" charset="-120"/>
              </a:rPr>
              <a:t>上</a:t>
            </a:r>
            <a:r>
              <a:rPr lang="en-US" altLang="zh-TW" sz="1200" dirty="0" smtClean="0">
                <a:solidFill>
                  <a:schemeClr val="folHlink"/>
                </a:solidFill>
                <a:latin typeface="微軟正黑體" pitchFamily="34" charset="-120"/>
                <a:ea typeface="微軟正黑體" pitchFamily="34" charset="-120"/>
              </a:rPr>
              <a:t>Facebook</a:t>
            </a:r>
            <a:r>
              <a:rPr lang="zh-TW" altLang="en-US" sz="1200" dirty="0" smtClean="0">
                <a:solidFill>
                  <a:schemeClr val="folHlink"/>
                </a:solidFill>
                <a:latin typeface="微軟正黑體" pitchFamily="34" charset="-120"/>
                <a:ea typeface="微軟正黑體" pitchFamily="34" charset="-120"/>
              </a:rPr>
              <a:t>的網民主要上</a:t>
            </a:r>
            <a:r>
              <a:rPr lang="en-US" altLang="zh-TW" sz="1200" dirty="0" smtClean="0">
                <a:solidFill>
                  <a:schemeClr val="folHlink"/>
                </a:solidFill>
                <a:latin typeface="微軟正黑體" pitchFamily="34" charset="-120"/>
                <a:ea typeface="微軟正黑體" pitchFamily="34" charset="-120"/>
              </a:rPr>
              <a:t>Facebook</a:t>
            </a:r>
            <a:r>
              <a:rPr lang="zh-TW" altLang="en-US" sz="1200" dirty="0" smtClean="0">
                <a:solidFill>
                  <a:schemeClr val="folHlink"/>
                </a:solidFill>
                <a:latin typeface="微軟正黑體" pitchFamily="34" charset="-120"/>
                <a:ea typeface="微軟正黑體" pitchFamily="34" charset="-120"/>
              </a:rPr>
              <a:t>玩遊戲。</a:t>
            </a:r>
            <a:endParaRPr lang="en-US" altLang="zh-TW" sz="1200" dirty="0" smtClean="0">
              <a:solidFill>
                <a:schemeClr val="folHlink"/>
              </a:solidFill>
              <a:latin typeface="微軟正黑體" pitchFamily="34" charset="-120"/>
              <a:ea typeface="微軟正黑體" pitchFamily="34" charset="-120"/>
            </a:endParaRPr>
          </a:p>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在所有網民中，</a:t>
            </a:r>
            <a:r>
              <a:rPr lang="en-US" altLang="zh-TW" sz="1200" dirty="0" smtClean="0">
                <a:solidFill>
                  <a:schemeClr val="folHlink"/>
                </a:solidFill>
                <a:latin typeface="微軟正黑體" pitchFamily="34" charset="-120"/>
                <a:ea typeface="微軟正黑體" pitchFamily="34" charset="-120"/>
              </a:rPr>
              <a:t>22.1%</a:t>
            </a:r>
            <a:r>
              <a:rPr lang="zh-TW" altLang="en-US" sz="1200" dirty="0" smtClean="0">
                <a:solidFill>
                  <a:schemeClr val="folHlink"/>
                </a:solidFill>
                <a:latin typeface="微軟正黑體" pitchFamily="34" charset="-120"/>
                <a:ea typeface="微軟正黑體" pitchFamily="34" charset="-120"/>
              </a:rPr>
              <a:t>有玩</a:t>
            </a:r>
            <a:r>
              <a:rPr lang="en-US" altLang="zh-TW" sz="1200" dirty="0" smtClean="0">
                <a:solidFill>
                  <a:schemeClr val="folHlink"/>
                </a:solidFill>
                <a:latin typeface="微軟正黑體" pitchFamily="34" charset="-120"/>
                <a:ea typeface="微軟正黑體" pitchFamily="34" charset="-120"/>
              </a:rPr>
              <a:t>Facebook</a:t>
            </a:r>
            <a:r>
              <a:rPr lang="zh-TW" altLang="en-US" sz="1200" dirty="0" smtClean="0">
                <a:solidFill>
                  <a:schemeClr val="folHlink"/>
                </a:solidFill>
                <a:latin typeface="微軟正黑體" pitchFamily="34" charset="-120"/>
                <a:ea typeface="微軟正黑體" pitchFamily="34" charset="-120"/>
              </a:rPr>
              <a:t>的開心農場。約有一成的網民是每天都會玩開心農場的。</a:t>
            </a:r>
          </a:p>
        </p:txBody>
      </p:sp>
      <p:graphicFrame>
        <p:nvGraphicFramePr>
          <p:cNvPr id="9" name="表格 8"/>
          <p:cNvGraphicFramePr>
            <a:graphicFrameLocks noGrp="1"/>
          </p:cNvGraphicFramePr>
          <p:nvPr/>
        </p:nvGraphicFramePr>
        <p:xfrm>
          <a:off x="0" y="1143001"/>
          <a:ext cx="9144001" cy="2514600"/>
        </p:xfrm>
        <a:graphic>
          <a:graphicData uri="http://schemas.openxmlformats.org/drawingml/2006/table">
            <a:tbl>
              <a:tblPr>
                <a:tableStyleId>{93296810-A885-4BE3-A3E7-6D5BEEA58F35}</a:tableStyleId>
              </a:tblPr>
              <a:tblGrid>
                <a:gridCol w="2546430"/>
                <a:gridCol w="1620456"/>
                <a:gridCol w="1736203"/>
                <a:gridCol w="1736203"/>
                <a:gridCol w="1504709"/>
              </a:tblGrid>
              <a:tr h="279400">
                <a:tc>
                  <a:txBody>
                    <a:bodyPr/>
                    <a:lstStyle/>
                    <a:p>
                      <a:pPr algn="l" fontAlgn="ctr">
                        <a:lnSpc>
                          <a:spcPct val="100000"/>
                        </a:lnSpc>
                      </a:pPr>
                      <a:endParaRPr lang="zh-TW" altLang="en-US"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sz="1600" b="1" u="none" strike="noStrike" dirty="0">
                          <a:solidFill>
                            <a:srgbClr val="0070C0"/>
                          </a:solidFill>
                          <a:latin typeface="微軟正黑體" pitchFamily="34" charset="-120"/>
                          <a:ea typeface="微軟正黑體" pitchFamily="34" charset="-120"/>
                        </a:rPr>
                        <a:t>Facebook</a:t>
                      </a:r>
                      <a:endParaRPr lang="en-US" sz="1600" b="1" i="0" u="none" strike="noStrike" dirty="0">
                        <a:solidFill>
                          <a:srgbClr val="0070C0"/>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zh-TW" altLang="en-US" sz="1600" b="1" u="none" strike="noStrike" dirty="0">
                          <a:solidFill>
                            <a:srgbClr val="0070C0"/>
                          </a:solidFill>
                          <a:latin typeface="微軟正黑體" pitchFamily="34" charset="-120"/>
                          <a:ea typeface="微軟正黑體" pitchFamily="34" charset="-120"/>
                        </a:rPr>
                        <a:t>開心網</a:t>
                      </a:r>
                      <a:endParaRPr lang="zh-TW" altLang="en-US" sz="1600" b="1" i="0" u="none" strike="noStrike" dirty="0">
                        <a:solidFill>
                          <a:srgbClr val="0070C0"/>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zh-TW" altLang="en-US" sz="1600" b="1" u="none" strike="noStrike" dirty="0">
                          <a:solidFill>
                            <a:srgbClr val="0070C0"/>
                          </a:solidFill>
                          <a:latin typeface="微軟正黑體" pitchFamily="34" charset="-120"/>
                          <a:ea typeface="微軟正黑體" pitchFamily="34" charset="-120"/>
                        </a:rPr>
                        <a:t>人人網</a:t>
                      </a:r>
                      <a:endParaRPr lang="zh-TW" altLang="en-US" sz="1600" b="1" i="0" u="none" strike="noStrike" dirty="0">
                        <a:solidFill>
                          <a:srgbClr val="0070C0"/>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600" b="1" u="none" strike="noStrike" dirty="0">
                          <a:solidFill>
                            <a:srgbClr val="0070C0"/>
                          </a:solidFill>
                          <a:latin typeface="微軟正黑體" pitchFamily="34" charset="-120"/>
                          <a:ea typeface="微軟正黑體" pitchFamily="34" charset="-120"/>
                        </a:rPr>
                        <a:t>51</a:t>
                      </a:r>
                      <a:r>
                        <a:rPr lang="zh-TW" altLang="en-US" sz="1600" b="1" u="none" strike="noStrike" dirty="0">
                          <a:solidFill>
                            <a:srgbClr val="0070C0"/>
                          </a:solidFill>
                          <a:latin typeface="微軟正黑體" pitchFamily="34" charset="-120"/>
                          <a:ea typeface="微軟正黑體" pitchFamily="34" charset="-120"/>
                        </a:rPr>
                        <a:t>網</a:t>
                      </a:r>
                      <a:endParaRPr lang="zh-TW" altLang="en-US" sz="1600" b="1" i="0" u="none" strike="noStrike" dirty="0">
                        <a:solidFill>
                          <a:srgbClr val="0070C0"/>
                        </a:solidFill>
                        <a:latin typeface="微軟正黑體" pitchFamily="34" charset="-120"/>
                        <a:ea typeface="微軟正黑體" pitchFamily="34" charset="-120"/>
                      </a:endParaRPr>
                    </a:p>
                  </a:txBody>
                  <a:tcPr marL="0" marR="0" marT="0" marB="0" anchor="ctr"/>
                </a:tc>
              </a:tr>
              <a:tr h="279400">
                <a:tc>
                  <a:txBody>
                    <a:bodyPr/>
                    <a:lstStyle/>
                    <a:p>
                      <a:pPr algn="ctr" fontAlgn="ctr">
                        <a:lnSpc>
                          <a:spcPct val="100000"/>
                        </a:lnSpc>
                      </a:pPr>
                      <a:r>
                        <a:rPr lang="zh-TW" altLang="en-US" sz="1600" u="none" strike="noStrike" dirty="0">
                          <a:latin typeface="微軟正黑體" pitchFamily="34" charset="-120"/>
                          <a:ea typeface="微軟正黑體" pitchFamily="34" charset="-120"/>
                        </a:rPr>
                        <a:t>識新朋友</a:t>
                      </a:r>
                      <a:endParaRPr lang="zh-TW" altLang="en-US" sz="16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3.0%</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3.0%</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6.5%</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r>
              <a:tr h="279400">
                <a:tc>
                  <a:txBody>
                    <a:bodyPr/>
                    <a:lstStyle/>
                    <a:p>
                      <a:pPr algn="ctr" fontAlgn="ctr">
                        <a:lnSpc>
                          <a:spcPct val="100000"/>
                        </a:lnSpc>
                      </a:pPr>
                      <a:r>
                        <a:rPr lang="zh-TW" altLang="en-US" sz="1600" u="none" strike="noStrike" dirty="0">
                          <a:latin typeface="微軟正黑體" pitchFamily="34" charset="-120"/>
                          <a:ea typeface="微軟正黑體" pitchFamily="34" charset="-120"/>
                        </a:rPr>
                        <a:t>與在線朋友即時通訊</a:t>
                      </a:r>
                      <a:endParaRPr lang="zh-TW" altLang="en-US" sz="16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17.5%</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17.5%</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16.2%</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r>
              <a:tr h="279400">
                <a:tc>
                  <a:txBody>
                    <a:bodyPr/>
                    <a:lstStyle/>
                    <a:p>
                      <a:pPr algn="ctr" fontAlgn="ctr">
                        <a:lnSpc>
                          <a:spcPct val="100000"/>
                        </a:lnSpc>
                      </a:pPr>
                      <a:r>
                        <a:rPr lang="zh-TW" altLang="en-US" sz="1600" u="none" strike="noStrike" dirty="0">
                          <a:latin typeface="微軟正黑體" pitchFamily="34" charset="-120"/>
                          <a:ea typeface="微軟正黑體" pitchFamily="34" charset="-120"/>
                        </a:rPr>
                        <a:t>玩遊戲</a:t>
                      </a:r>
                      <a:endParaRPr lang="zh-TW" altLang="en-US" sz="16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70.0%</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70.0%</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44.5%</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18.4%</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r>
              <a:tr h="279400">
                <a:tc>
                  <a:txBody>
                    <a:bodyPr/>
                    <a:lstStyle/>
                    <a:p>
                      <a:pPr algn="ctr" fontAlgn="ctr">
                        <a:lnSpc>
                          <a:spcPct val="100000"/>
                        </a:lnSpc>
                      </a:pPr>
                      <a:r>
                        <a:rPr lang="zh-TW" altLang="en-US" sz="1600" u="none" strike="noStrike" dirty="0">
                          <a:latin typeface="微軟正黑體" pitchFamily="34" charset="-120"/>
                          <a:ea typeface="微軟正黑體" pitchFamily="34" charset="-120"/>
                        </a:rPr>
                        <a:t>睇相</a:t>
                      </a:r>
                      <a:endParaRPr lang="zh-TW" altLang="en-US" sz="16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14.0%</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14.0%</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30.4%</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16.5%</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r>
              <a:tr h="279400">
                <a:tc>
                  <a:txBody>
                    <a:bodyPr/>
                    <a:lstStyle/>
                    <a:p>
                      <a:pPr algn="ctr" fontAlgn="ctr">
                        <a:lnSpc>
                          <a:spcPct val="100000"/>
                        </a:lnSpc>
                      </a:pPr>
                      <a:r>
                        <a:rPr lang="zh-TW" altLang="en-US" sz="1600" u="none" strike="noStrike" dirty="0">
                          <a:latin typeface="微軟正黑體" pitchFamily="34" charset="-120"/>
                          <a:ea typeface="微軟正黑體" pitchFamily="34" charset="-120"/>
                        </a:rPr>
                        <a:t>上載相片</a:t>
                      </a:r>
                      <a:endParaRPr lang="zh-TW" altLang="en-US" sz="16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r>
              <a:tr h="279400">
                <a:tc>
                  <a:txBody>
                    <a:bodyPr/>
                    <a:lstStyle/>
                    <a:p>
                      <a:pPr algn="ctr" fontAlgn="ctr">
                        <a:lnSpc>
                          <a:spcPct val="100000"/>
                        </a:lnSpc>
                      </a:pPr>
                      <a:r>
                        <a:rPr lang="zh-TW" altLang="en-US" sz="1600" u="none" strike="noStrike" dirty="0">
                          <a:latin typeface="微軟正黑體" pitchFamily="34" charset="-120"/>
                          <a:ea typeface="微軟正黑體" pitchFamily="34" charset="-120"/>
                        </a:rPr>
                        <a:t>分享影片</a:t>
                      </a:r>
                      <a:endParaRPr lang="zh-TW" altLang="en-US" sz="16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21.7%</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r>
              <a:tr h="279400">
                <a:tc>
                  <a:txBody>
                    <a:bodyPr/>
                    <a:lstStyle/>
                    <a:p>
                      <a:pPr algn="ctr" fontAlgn="ctr">
                        <a:lnSpc>
                          <a:spcPct val="100000"/>
                        </a:lnSpc>
                      </a:pPr>
                      <a:r>
                        <a:rPr lang="zh-TW" altLang="en-US" sz="1600" u="none" strike="noStrike" dirty="0">
                          <a:latin typeface="微軟正黑體" pitchFamily="34" charset="-120"/>
                          <a:ea typeface="微軟正黑體" pitchFamily="34" charset="-120"/>
                        </a:rPr>
                        <a:t>發表文章及評論</a:t>
                      </a:r>
                      <a:endParaRPr lang="zh-TW" altLang="en-US" sz="16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a:latin typeface="微軟正黑體" pitchFamily="34" charset="-120"/>
                          <a:ea typeface="微軟正黑體" pitchFamily="34" charset="-120"/>
                        </a:rPr>
                        <a:t>5.1%</a:t>
                      </a:r>
                      <a:endParaRPr lang="en-US" altLang="zh-TW" sz="1400" b="0" i="0" u="none" strike="noStrike">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5.1%</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18.7%</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7.2%</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r>
              <a:tr h="279400">
                <a:tc>
                  <a:txBody>
                    <a:bodyPr/>
                    <a:lstStyle/>
                    <a:p>
                      <a:pPr algn="ctr" fontAlgn="ctr">
                        <a:lnSpc>
                          <a:spcPct val="100000"/>
                        </a:lnSpc>
                      </a:pPr>
                      <a:r>
                        <a:rPr lang="zh-TW" altLang="en-US" sz="1600" u="none" strike="noStrike" dirty="0">
                          <a:latin typeface="微軟正黑體" pitchFamily="34" charset="-120"/>
                          <a:ea typeface="微軟正黑體" pitchFamily="34" charset="-120"/>
                        </a:rPr>
                        <a:t>其他</a:t>
                      </a:r>
                      <a:endParaRPr lang="zh-TW" altLang="en-US" sz="16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12.3%</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12.3%</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43.1%</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c>
                  <a:txBody>
                    <a:bodyPr/>
                    <a:lstStyle/>
                    <a:p>
                      <a:pPr algn="ctr" fontAlgn="ctr">
                        <a:lnSpc>
                          <a:spcPct val="100000"/>
                        </a:lnSpc>
                      </a:pPr>
                      <a:r>
                        <a:rPr lang="en-US" altLang="zh-TW" sz="1400" u="none" strike="noStrike" dirty="0">
                          <a:latin typeface="微軟正黑體" pitchFamily="34" charset="-120"/>
                          <a:ea typeface="微軟正黑體" pitchFamily="34" charset="-120"/>
                        </a:rPr>
                        <a:t>44.1%</a:t>
                      </a:r>
                      <a:endParaRPr lang="en-US" altLang="zh-TW" sz="1400" b="0" i="0" u="none" strike="noStrike" dirty="0">
                        <a:solidFill>
                          <a:schemeClr val="bg2"/>
                        </a:solidFill>
                        <a:latin typeface="微軟正黑體" pitchFamily="34" charset="-120"/>
                        <a:ea typeface="微軟正黑體" pitchFamily="34" charset="-120"/>
                      </a:endParaRPr>
                    </a:p>
                  </a:txBody>
                  <a:tcPr marL="0" marR="0" marT="0" marB="0" anchor="ctr"/>
                </a:tc>
              </a:tr>
            </a:tbl>
          </a:graphicData>
        </a:graphic>
      </p:graphicFrame>
      <p:sp>
        <p:nvSpPr>
          <p:cNvPr id="10" name="Rectangle 8"/>
          <p:cNvSpPr>
            <a:spLocks noChangeArrowheads="1"/>
          </p:cNvSpPr>
          <p:nvPr/>
        </p:nvSpPr>
        <p:spPr bwMode="auto">
          <a:xfrm>
            <a:off x="25200" y="1981200"/>
            <a:ext cx="9118800" cy="288000"/>
          </a:xfrm>
          <a:prstGeom prst="rect">
            <a:avLst/>
          </a:prstGeom>
          <a:noFill/>
          <a:ln w="38100" cap="sq">
            <a:solidFill>
              <a:srgbClr val="FF0000"/>
            </a:solidFill>
            <a:miter lim="800000"/>
            <a:headEnd type="none" w="sm" len="sm"/>
            <a:tailEnd type="none" w="sm" len="sm"/>
          </a:ln>
        </p:spPr>
        <p:txBody>
          <a:bodyPr wrap="none" anchor="ctr"/>
          <a:lstStyle/>
          <a:p>
            <a:endParaRPr lang="zh-TW" altLang="en-US"/>
          </a:p>
        </p:txBody>
      </p:sp>
      <p:sp>
        <p:nvSpPr>
          <p:cNvPr id="12" name="Rectangle 8"/>
          <p:cNvSpPr>
            <a:spLocks noChangeArrowheads="1"/>
          </p:cNvSpPr>
          <p:nvPr/>
        </p:nvSpPr>
        <p:spPr bwMode="auto">
          <a:xfrm>
            <a:off x="2209800" y="3673800"/>
            <a:ext cx="6934200" cy="2041200"/>
          </a:xfrm>
          <a:prstGeom prst="rect">
            <a:avLst/>
          </a:prstGeom>
          <a:noFill/>
          <a:ln w="38100" cap="sq">
            <a:solidFill>
              <a:srgbClr val="FF0000"/>
            </a:solidFill>
            <a:miter lim="800000"/>
            <a:headEnd type="none" w="sm" len="sm"/>
            <a:tailEnd type="none" w="sm" len="sm"/>
          </a:ln>
        </p:spPr>
        <p:txBody>
          <a:bodyPr wrap="none" anchor="ctr"/>
          <a:lstStyle/>
          <a:p>
            <a:endParaRPr lang="zh-TW" altLang="en-US"/>
          </a:p>
        </p:txBody>
      </p:sp>
      <p:sp>
        <p:nvSpPr>
          <p:cNvPr id="13" name="文字方塊 12"/>
          <p:cNvSpPr txBox="1"/>
          <p:nvPr/>
        </p:nvSpPr>
        <p:spPr>
          <a:xfrm>
            <a:off x="2209800" y="3657600"/>
            <a:ext cx="6934200" cy="830997"/>
          </a:xfrm>
          <a:prstGeom prst="rect">
            <a:avLst/>
          </a:prstGeom>
          <a:noFill/>
        </p:spPr>
        <p:txBody>
          <a:bodyPr wrap="square" rtlCol="0">
            <a:spAutoFit/>
          </a:bodyPr>
          <a:lstStyle/>
          <a:p>
            <a:pPr algn="ctr"/>
            <a:r>
              <a:rPr lang="en-US" altLang="zh-TW" b="1" dirty="0" smtClean="0">
                <a:solidFill>
                  <a:srgbClr val="00B050"/>
                </a:solidFill>
                <a:latin typeface="微軟正黑體" pitchFamily="34" charset="-120"/>
                <a:ea typeface="微軟正黑體" pitchFamily="34" charset="-120"/>
              </a:rPr>
              <a:t>22.1%</a:t>
            </a:r>
            <a:r>
              <a:rPr lang="zh-TW" altLang="en-US" b="1" dirty="0" smtClean="0">
                <a:solidFill>
                  <a:srgbClr val="00B050"/>
                </a:solidFill>
                <a:latin typeface="微軟正黑體" pitchFamily="34" charset="-120"/>
                <a:ea typeface="微軟正黑體" pitchFamily="34" charset="-120"/>
              </a:rPr>
              <a:t>網民有玩</a:t>
            </a:r>
            <a:r>
              <a:rPr lang="en-US" altLang="zh-TW" b="1" dirty="0" smtClean="0">
                <a:solidFill>
                  <a:srgbClr val="00B050"/>
                </a:solidFill>
                <a:latin typeface="微軟正黑體" pitchFamily="34" charset="-120"/>
                <a:ea typeface="微軟正黑體" pitchFamily="34" charset="-120"/>
              </a:rPr>
              <a:t>Facebook</a:t>
            </a:r>
            <a:r>
              <a:rPr lang="zh-TW" altLang="en-US" b="1" dirty="0" smtClean="0">
                <a:solidFill>
                  <a:srgbClr val="00B050"/>
                </a:solidFill>
                <a:latin typeface="微軟正黑體" pitchFamily="34" charset="-120"/>
                <a:ea typeface="微軟正黑體" pitchFamily="34" charset="-120"/>
              </a:rPr>
              <a:t>的開心農場</a:t>
            </a:r>
            <a:endParaRPr lang="en-US" altLang="zh-TW" b="1" dirty="0" smtClean="0">
              <a:solidFill>
                <a:srgbClr val="00B050"/>
              </a:solidFill>
              <a:latin typeface="微軟正黑體" pitchFamily="34" charset="-120"/>
              <a:ea typeface="微軟正黑體" pitchFamily="34" charset="-120"/>
            </a:endParaRPr>
          </a:p>
          <a:p>
            <a:pPr algn="ctr"/>
            <a:r>
              <a:rPr lang="en-US" altLang="zh-TW" b="1" dirty="0" smtClean="0">
                <a:solidFill>
                  <a:srgbClr val="00B050"/>
                </a:solidFill>
                <a:latin typeface="微軟正黑體" pitchFamily="34" charset="-120"/>
                <a:ea typeface="微軟正黑體" pitchFamily="34" charset="-120"/>
              </a:rPr>
              <a:t>10.3%</a:t>
            </a:r>
            <a:r>
              <a:rPr lang="zh-TW" altLang="en-US" b="1" dirty="0" smtClean="0">
                <a:solidFill>
                  <a:srgbClr val="00B050"/>
                </a:solidFill>
                <a:latin typeface="微軟正黑體" pitchFamily="34" charset="-120"/>
                <a:ea typeface="微軟正黑體" pitchFamily="34" charset="-120"/>
              </a:rPr>
              <a:t>網民每天都玩</a:t>
            </a:r>
            <a:endParaRPr lang="zh-TW" altLang="en-US" b="1" dirty="0">
              <a:solidFill>
                <a:srgbClr val="00B050"/>
              </a:solidFill>
              <a:latin typeface="微軟正黑體" pitchFamily="34" charset="-120"/>
              <a:ea typeface="微軟正黑體" pitchFamily="34" charset="-120"/>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0"/>
          </p:nvPr>
        </p:nvSpPr>
        <p:spPr/>
        <p:txBody>
          <a:bodyPr/>
          <a:lstStyle/>
          <a:p>
            <a:pPr>
              <a:defRPr/>
            </a:pPr>
            <a:fld id="{5D6898F2-669E-40D0-9878-5A3E8C0BD653}" type="slidenum">
              <a:rPr lang="en-US" altLang="zh-TW"/>
              <a:pPr>
                <a:defRPr/>
              </a:pPr>
              <a:t>17</a:t>
            </a:fld>
            <a:endParaRPr lang="en-US" altLang="zh-TW"/>
          </a:p>
        </p:txBody>
      </p:sp>
      <p:sp>
        <p:nvSpPr>
          <p:cNvPr id="15364" name="Rectangle 4"/>
          <p:cNvSpPr>
            <a:spLocks noGrp="1" noChangeArrowheads="1"/>
          </p:cNvSpPr>
          <p:nvPr>
            <p:ph type="title"/>
          </p:nvPr>
        </p:nvSpPr>
        <p:spPr/>
        <p:txBody>
          <a:bodyPr/>
          <a:lstStyle/>
          <a:p>
            <a:r>
              <a:rPr lang="en-US" altLang="zh-TW" sz="3200" dirty="0" smtClean="0"/>
              <a:t>5</a:t>
            </a:r>
            <a:r>
              <a:rPr lang="zh-TW" altLang="en-US" sz="3200" dirty="0" smtClean="0"/>
              <a:t>、網上論壇成發表意見新渠道</a:t>
            </a:r>
          </a:p>
        </p:txBody>
      </p:sp>
      <p:sp>
        <p:nvSpPr>
          <p:cNvPr id="14341" name="Text Box 8"/>
          <p:cNvSpPr txBox="1">
            <a:spLocks noChangeArrowheads="1"/>
          </p:cNvSpPr>
          <p:nvPr/>
        </p:nvSpPr>
        <p:spPr bwMode="auto">
          <a:xfrm>
            <a:off x="1600200" y="6096000"/>
            <a:ext cx="7543800" cy="335413"/>
          </a:xfrm>
          <a:prstGeom prst="rect">
            <a:avLst/>
          </a:prstGeom>
          <a:noFill/>
          <a:ln w="12700" cap="sq" algn="ctr">
            <a:noFill/>
            <a:miter lim="800000"/>
            <a:headEnd type="none" w="sm" len="sm"/>
            <a:tailEnd type="none" w="sm" len="sm"/>
          </a:ln>
        </p:spPr>
        <p:txBody>
          <a:bodyPr>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如果網民要發表個人對於政府或政府政策的意見，最多網民會選擇互聯網討論區，其次是與他人討論。</a:t>
            </a:r>
          </a:p>
        </p:txBody>
      </p:sp>
      <p:pic>
        <p:nvPicPr>
          <p:cNvPr id="6" name="圖片 5" descr="chart_發表意見渠道.jpg"/>
          <p:cNvPicPr>
            <a:picLocks noChangeAspect="1"/>
          </p:cNvPicPr>
          <p:nvPr/>
        </p:nvPicPr>
        <p:blipFill>
          <a:blip r:embed="rId3" cstate="print"/>
          <a:srcRect l="2532"/>
          <a:stretch>
            <a:fillRect/>
          </a:stretch>
        </p:blipFill>
        <p:spPr>
          <a:xfrm>
            <a:off x="0" y="1219200"/>
            <a:ext cx="7543800" cy="4572000"/>
          </a:xfrm>
          <a:prstGeom prst="rect">
            <a:avLst/>
          </a:prstGeom>
        </p:spPr>
      </p:pic>
      <p:sp>
        <p:nvSpPr>
          <p:cNvPr id="11" name="文字方塊 10"/>
          <p:cNvSpPr txBox="1"/>
          <p:nvPr/>
        </p:nvSpPr>
        <p:spPr>
          <a:xfrm>
            <a:off x="2971800" y="2514600"/>
            <a:ext cx="5105400" cy="1569660"/>
          </a:xfrm>
          <a:prstGeom prst="rect">
            <a:avLst/>
          </a:prstGeom>
          <a:solidFill>
            <a:schemeClr val="accent5">
              <a:lumMod val="20000"/>
              <a:lumOff val="80000"/>
            </a:schemeClr>
          </a:solidFill>
        </p:spPr>
        <p:txBody>
          <a:bodyPr wrap="square" rtlCol="0">
            <a:spAutoFit/>
          </a:bodyPr>
          <a:lstStyle/>
          <a:p>
            <a:pPr algn="just"/>
            <a:r>
              <a:rPr lang="zh-CN" altLang="en-US" b="1" dirty="0" smtClean="0">
                <a:solidFill>
                  <a:srgbClr val="FF0000"/>
                </a:solidFill>
                <a:latin typeface="微軟正黑體" pitchFamily="34" charset="-120"/>
                <a:ea typeface="微軟正黑體" pitchFamily="34" charset="-120"/>
              </a:rPr>
              <a:t>接近一半的網民有上論壇的經驗。</a:t>
            </a:r>
            <a:endParaRPr lang="en-US" altLang="zh-CN" b="1" dirty="0" smtClean="0">
              <a:solidFill>
                <a:srgbClr val="FF0000"/>
              </a:solidFill>
              <a:latin typeface="微軟正黑體" pitchFamily="34" charset="-120"/>
              <a:ea typeface="微軟正黑體" pitchFamily="34" charset="-120"/>
            </a:endParaRPr>
          </a:p>
          <a:p>
            <a:pPr algn="just"/>
            <a:r>
              <a:rPr lang="zh-CN" altLang="en-US" b="1" dirty="0" smtClean="0">
                <a:solidFill>
                  <a:srgbClr val="FF0000"/>
                </a:solidFill>
                <a:latin typeface="微軟正黑體" pitchFamily="34" charset="-120"/>
                <a:ea typeface="微軟正黑體" pitchFamily="34" charset="-120"/>
              </a:rPr>
              <a:t>在表達意見的渠道選擇方面，</a:t>
            </a:r>
            <a:r>
              <a:rPr lang="zh-TW" altLang="en-US" b="1" dirty="0" smtClean="0">
                <a:solidFill>
                  <a:srgbClr val="FF0000"/>
                </a:solidFill>
                <a:latin typeface="微軟正黑體" pitchFamily="34" charset="-120"/>
                <a:ea typeface="微軟正黑體" pitchFamily="34" charset="-120"/>
              </a:rPr>
              <a:t>超過四分之一的網民選擇論壇</a:t>
            </a:r>
            <a:r>
              <a:rPr lang="en-US" altLang="zh-TW" b="1" dirty="0" smtClean="0">
                <a:solidFill>
                  <a:srgbClr val="FF0000"/>
                </a:solidFill>
                <a:latin typeface="微軟正黑體" pitchFamily="34" charset="-120"/>
                <a:ea typeface="微軟正黑體" pitchFamily="34" charset="-120"/>
              </a:rPr>
              <a:t>/</a:t>
            </a:r>
            <a:r>
              <a:rPr lang="zh-TW" altLang="en-US" b="1" dirty="0" smtClean="0">
                <a:solidFill>
                  <a:srgbClr val="FF0000"/>
                </a:solidFill>
                <a:latin typeface="微軟正黑體" pitchFamily="34" charset="-120"/>
                <a:ea typeface="微軟正黑體" pitchFamily="34" charset="-120"/>
              </a:rPr>
              <a:t>討論區發表個人對於政府或政府政策的意見。</a:t>
            </a:r>
            <a:endParaRPr lang="zh-TW" altLang="en-US" b="1" dirty="0">
              <a:solidFill>
                <a:srgbClr val="FF0000"/>
              </a:solidFill>
              <a:latin typeface="微軟正黑體" pitchFamily="34" charset="-120"/>
              <a:ea typeface="微軟正黑體" pitchFamily="34" charset="-120"/>
            </a:endParaRPr>
          </a:p>
        </p:txBody>
      </p:sp>
      <p:sp>
        <p:nvSpPr>
          <p:cNvPr id="12" name="橢圓 10"/>
          <p:cNvSpPr>
            <a:spLocks noChangeArrowheads="1"/>
          </p:cNvSpPr>
          <p:nvPr/>
        </p:nvSpPr>
        <p:spPr bwMode="auto">
          <a:xfrm>
            <a:off x="4495800" y="1219200"/>
            <a:ext cx="874644" cy="838200"/>
          </a:xfrm>
          <a:prstGeom prst="ellipse">
            <a:avLst/>
          </a:prstGeom>
          <a:solidFill>
            <a:schemeClr val="accent1">
              <a:alpha val="0"/>
            </a:schemeClr>
          </a:solidFill>
          <a:ln w="66675" cap="sq" algn="ctr">
            <a:solidFill>
              <a:srgbClr val="0070C0"/>
            </a:solidFill>
            <a:round/>
            <a:headEnd type="none" w="sm" len="sm"/>
            <a:tailEnd type="none" w="sm" len="sm"/>
          </a:ln>
        </p:spPr>
        <p:txBody>
          <a:bodyPr wrap="none"/>
          <a:lstStyle/>
          <a:p>
            <a:endParaRPr lang="zh-TW" alt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1"/>
          <p:cNvSpPr>
            <a:spLocks noChangeArrowheads="1"/>
          </p:cNvSpPr>
          <p:nvPr/>
        </p:nvSpPr>
        <p:spPr bwMode="auto">
          <a:xfrm>
            <a:off x="0" y="1143000"/>
            <a:ext cx="9144000" cy="4572000"/>
          </a:xfrm>
          <a:prstGeom prst="rect">
            <a:avLst/>
          </a:prstGeom>
          <a:solidFill>
            <a:srgbClr val="FFFFFF"/>
          </a:solidFill>
          <a:ln w="12700" cap="sq" algn="ctr">
            <a:noFill/>
            <a:round/>
            <a:headEnd type="none" w="sm" len="sm"/>
            <a:tailEnd type="none" w="sm" len="sm"/>
          </a:ln>
        </p:spPr>
        <p:txBody>
          <a:bodyPr wrap="none"/>
          <a:lstStyle/>
          <a:p>
            <a:endParaRPr lang="zh-TW" altLang="en-US"/>
          </a:p>
        </p:txBody>
      </p:sp>
      <p:sp>
        <p:nvSpPr>
          <p:cNvPr id="18" name="文字方塊 17"/>
          <p:cNvSpPr txBox="1"/>
          <p:nvPr/>
        </p:nvSpPr>
        <p:spPr>
          <a:xfrm>
            <a:off x="6324600" y="3200400"/>
            <a:ext cx="1066800" cy="892552"/>
          </a:xfrm>
          <a:prstGeom prst="rect">
            <a:avLst/>
          </a:prstGeom>
          <a:solidFill>
            <a:srgbClr val="92D050"/>
          </a:solidFill>
        </p:spPr>
        <p:txBody>
          <a:bodyPr wrap="square">
            <a:spAutoFit/>
          </a:bodyPr>
          <a:lstStyle/>
          <a:p>
            <a:pPr>
              <a:defRPr/>
            </a:pPr>
            <a:endParaRPr lang="en-US" altLang="zh-TW" sz="1300" dirty="0" smtClean="0">
              <a:latin typeface="微軟正黑體" pitchFamily="34" charset="-120"/>
              <a:ea typeface="微軟正黑體" pitchFamily="34" charset="-120"/>
            </a:endParaRPr>
          </a:p>
          <a:p>
            <a:pPr>
              <a:defRPr/>
            </a:pPr>
            <a:r>
              <a:rPr lang="zh-TW" altLang="en-US" sz="1300" dirty="0" smtClean="0">
                <a:latin typeface="微軟正黑體" pitchFamily="34" charset="-120"/>
                <a:ea typeface="微軟正黑體" pitchFamily="34" charset="-120"/>
              </a:rPr>
              <a:t>已婚  </a:t>
            </a:r>
            <a:r>
              <a:rPr lang="en-US" altLang="zh-TW" sz="1300" dirty="0" smtClean="0">
                <a:latin typeface="微軟正黑體" pitchFamily="34" charset="-120"/>
                <a:ea typeface="微軟正黑體" pitchFamily="34" charset="-120"/>
              </a:rPr>
              <a:t>52%</a:t>
            </a:r>
            <a:endParaRPr lang="en-US" altLang="zh-TW" sz="1300" dirty="0">
              <a:latin typeface="微軟正黑體" pitchFamily="34" charset="-120"/>
              <a:ea typeface="微軟正黑體" pitchFamily="34" charset="-120"/>
            </a:endParaRPr>
          </a:p>
          <a:p>
            <a:pPr>
              <a:defRPr/>
            </a:pPr>
            <a:r>
              <a:rPr lang="zh-TW" altLang="en-US" sz="1300" dirty="0" smtClean="0">
                <a:latin typeface="微軟正黑體" pitchFamily="34" charset="-120"/>
                <a:ea typeface="微軟正黑體" pitchFamily="34" charset="-120"/>
              </a:rPr>
              <a:t>未婚  </a:t>
            </a:r>
            <a:r>
              <a:rPr lang="en-US" altLang="zh-TW" sz="1300" dirty="0" smtClean="0">
                <a:latin typeface="微軟正黑體" pitchFamily="34" charset="-120"/>
                <a:ea typeface="微軟正黑體" pitchFamily="34" charset="-120"/>
              </a:rPr>
              <a:t>95%</a:t>
            </a:r>
          </a:p>
          <a:p>
            <a:pPr>
              <a:defRPr/>
            </a:pPr>
            <a:endParaRPr lang="en-US" altLang="zh-TW" sz="1300" dirty="0">
              <a:latin typeface="微軟正黑體" pitchFamily="34" charset="-120"/>
              <a:ea typeface="微軟正黑體" pitchFamily="34" charset="-120"/>
            </a:endParaRPr>
          </a:p>
        </p:txBody>
      </p:sp>
      <p:sp>
        <p:nvSpPr>
          <p:cNvPr id="16387" name="標題 1"/>
          <p:cNvSpPr>
            <a:spLocks noGrp="1"/>
          </p:cNvSpPr>
          <p:nvPr>
            <p:ph type="title"/>
          </p:nvPr>
        </p:nvSpPr>
        <p:spPr/>
        <p:txBody>
          <a:bodyPr/>
          <a:lstStyle/>
          <a:p>
            <a:r>
              <a:rPr lang="en-US" altLang="zh-TW" sz="3200" dirty="0" smtClean="0"/>
              <a:t>6</a:t>
            </a:r>
            <a:r>
              <a:rPr lang="zh-TW" altLang="en-US" sz="3200" dirty="0" smtClean="0"/>
              <a:t>、</a:t>
            </a:r>
            <a:r>
              <a:rPr lang="zh-CN" altLang="en-US" sz="3200" dirty="0" smtClean="0"/>
              <a:t>年青高學歷人群幾全民</a:t>
            </a:r>
            <a:r>
              <a:rPr lang="zh-TW" altLang="en-US" sz="3200" dirty="0" smtClean="0"/>
              <a:t>上網</a:t>
            </a:r>
            <a:endParaRPr lang="en-US" altLang="zh-CN" sz="3200" dirty="0" smtClean="0"/>
          </a:p>
        </p:txBody>
      </p:sp>
      <p:sp>
        <p:nvSpPr>
          <p:cNvPr id="4" name="投影片編號版面配置區 3"/>
          <p:cNvSpPr>
            <a:spLocks noGrp="1"/>
          </p:cNvSpPr>
          <p:nvPr>
            <p:ph type="sldNum" sz="quarter" idx="10"/>
          </p:nvPr>
        </p:nvSpPr>
        <p:spPr/>
        <p:txBody>
          <a:bodyPr/>
          <a:lstStyle/>
          <a:p>
            <a:pPr>
              <a:defRPr/>
            </a:pPr>
            <a:fld id="{98E8765E-668D-4A5D-8FB5-41521D82939E}" type="slidenum">
              <a:rPr lang="en-US" altLang="zh-TW" smtClean="0"/>
              <a:pPr>
                <a:defRPr/>
              </a:pPr>
              <a:t>18</a:t>
            </a:fld>
            <a:endParaRPr lang="en-US" altLang="zh-TW"/>
          </a:p>
        </p:txBody>
      </p:sp>
      <p:sp>
        <p:nvSpPr>
          <p:cNvPr id="16389" name="Text Box 8"/>
          <p:cNvSpPr txBox="1">
            <a:spLocks noChangeArrowheads="1"/>
          </p:cNvSpPr>
          <p:nvPr/>
        </p:nvSpPr>
        <p:spPr bwMode="auto">
          <a:xfrm>
            <a:off x="1447800" y="5715000"/>
            <a:ext cx="7391400" cy="646331"/>
          </a:xfrm>
          <a:prstGeom prst="rect">
            <a:avLst/>
          </a:prstGeom>
          <a:noFill/>
          <a:ln w="12700" cap="sq" algn="ctr">
            <a:noFill/>
            <a:miter lim="800000"/>
            <a:headEnd type="none" w="sm" len="sm"/>
            <a:tailEnd type="none" w="sm" len="sm"/>
          </a:ln>
        </p:spPr>
        <p:txBody>
          <a:bodyPr>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總體來說，越是男性、越是年青、職業階層越高、越是學生、文化程度越高、未婚以及家庭收入越高者，其上網的可能性也越高。</a:t>
            </a:r>
            <a:endParaRPr lang="zh-TW" altLang="en-US" sz="1200" dirty="0">
              <a:solidFill>
                <a:schemeClr val="folHlink"/>
              </a:solidFill>
              <a:latin typeface="微軟正黑體" pitchFamily="34" charset="-120"/>
              <a:ea typeface="微軟正黑體" pitchFamily="34" charset="-120"/>
            </a:endParaRPr>
          </a:p>
        </p:txBody>
      </p:sp>
      <p:graphicFrame>
        <p:nvGraphicFramePr>
          <p:cNvPr id="6" name="資料庫圖表 5"/>
          <p:cNvGraphicFramePr/>
          <p:nvPr/>
        </p:nvGraphicFramePr>
        <p:xfrm>
          <a:off x="304800" y="1371600"/>
          <a:ext cx="85344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文字方塊 11"/>
          <p:cNvSpPr txBox="1"/>
          <p:nvPr/>
        </p:nvSpPr>
        <p:spPr>
          <a:xfrm>
            <a:off x="0" y="3200400"/>
            <a:ext cx="1000800" cy="892552"/>
          </a:xfrm>
          <a:prstGeom prst="rect">
            <a:avLst/>
          </a:prstGeom>
          <a:solidFill>
            <a:srgbClr val="CCECFF"/>
          </a:solidFill>
        </p:spPr>
        <p:txBody>
          <a:bodyPr wrap="square">
            <a:spAutoFit/>
          </a:bodyPr>
          <a:lstStyle/>
          <a:p>
            <a:pPr>
              <a:defRPr/>
            </a:pPr>
            <a:endParaRPr lang="en-US" altLang="zh-TW" sz="1300" dirty="0" smtClean="0">
              <a:latin typeface="微軟正黑體" pitchFamily="34" charset="-120"/>
              <a:ea typeface="微軟正黑體" pitchFamily="34" charset="-120"/>
            </a:endParaRPr>
          </a:p>
          <a:p>
            <a:pPr>
              <a:defRPr/>
            </a:pPr>
            <a:r>
              <a:rPr lang="zh-TW" altLang="en-US" sz="1300" dirty="0" smtClean="0">
                <a:latin typeface="微軟正黑體" pitchFamily="34" charset="-120"/>
                <a:ea typeface="微軟正黑體" pitchFamily="34" charset="-120"/>
              </a:rPr>
              <a:t>男性  </a:t>
            </a:r>
            <a:r>
              <a:rPr lang="en-US" altLang="zh-TW" sz="1300" dirty="0" smtClean="0">
                <a:latin typeface="微軟正黑體" pitchFamily="34" charset="-120"/>
                <a:ea typeface="微軟正黑體" pitchFamily="34" charset="-120"/>
              </a:rPr>
              <a:t>73%</a:t>
            </a:r>
            <a:endParaRPr lang="en-US" altLang="zh-TW" sz="1300" dirty="0">
              <a:latin typeface="微軟正黑體" pitchFamily="34" charset="-120"/>
              <a:ea typeface="微軟正黑體" pitchFamily="34" charset="-120"/>
            </a:endParaRPr>
          </a:p>
          <a:p>
            <a:pPr>
              <a:defRPr/>
            </a:pPr>
            <a:r>
              <a:rPr lang="zh-TW" altLang="en-US" sz="1300" dirty="0" smtClean="0">
                <a:latin typeface="微軟正黑體" pitchFamily="34" charset="-120"/>
                <a:ea typeface="微軟正黑體" pitchFamily="34" charset="-120"/>
              </a:rPr>
              <a:t>女性  </a:t>
            </a:r>
            <a:r>
              <a:rPr lang="en-US" altLang="zh-TW" sz="1300" dirty="0" smtClean="0">
                <a:latin typeface="微軟正黑體" pitchFamily="34" charset="-120"/>
                <a:ea typeface="微軟正黑體" pitchFamily="34" charset="-120"/>
              </a:rPr>
              <a:t>67%</a:t>
            </a:r>
          </a:p>
          <a:p>
            <a:pPr>
              <a:defRPr/>
            </a:pPr>
            <a:endParaRPr lang="en-US" altLang="zh-TW" sz="1300" dirty="0">
              <a:latin typeface="微軟正黑體" pitchFamily="34" charset="-120"/>
              <a:ea typeface="微軟正黑體" pitchFamily="34" charset="-120"/>
            </a:endParaRPr>
          </a:p>
        </p:txBody>
      </p:sp>
      <p:sp>
        <p:nvSpPr>
          <p:cNvPr id="17" name="文字方塊 16"/>
          <p:cNvSpPr txBox="1"/>
          <p:nvPr/>
        </p:nvSpPr>
        <p:spPr>
          <a:xfrm>
            <a:off x="4724400" y="3200400"/>
            <a:ext cx="1656000" cy="1492716"/>
          </a:xfrm>
          <a:prstGeom prst="rect">
            <a:avLst/>
          </a:prstGeom>
          <a:solidFill>
            <a:srgbClr val="FD8439"/>
          </a:solidFill>
        </p:spPr>
        <p:txBody>
          <a:bodyPr wrap="square">
            <a:spAutoFit/>
          </a:bodyPr>
          <a:lstStyle/>
          <a:p>
            <a:pPr>
              <a:defRPr/>
            </a:pPr>
            <a:endParaRPr lang="en-US" altLang="zh-TW" sz="1300" dirty="0" smtClean="0">
              <a:solidFill>
                <a:srgbClr val="000000"/>
              </a:solidFill>
              <a:latin typeface="微軟正黑體" pitchFamily="34" charset="-120"/>
              <a:ea typeface="微軟正黑體" pitchFamily="34" charset="-120"/>
            </a:endParaRPr>
          </a:p>
          <a:p>
            <a:pPr>
              <a:defRPr/>
            </a:pPr>
            <a:r>
              <a:rPr lang="zh-TW" altLang="en-US" sz="1300" dirty="0" smtClean="0">
                <a:solidFill>
                  <a:srgbClr val="000000"/>
                </a:solidFill>
                <a:latin typeface="微軟正黑體" pitchFamily="34" charset="-120"/>
                <a:ea typeface="微軟正黑體" pitchFamily="34" charset="-120"/>
              </a:rPr>
              <a:t>高中以下</a:t>
            </a:r>
            <a:r>
              <a:rPr lang="en-US" altLang="zh-TW" sz="1300" dirty="0" smtClean="0">
                <a:solidFill>
                  <a:srgbClr val="000000"/>
                </a:solidFill>
                <a:latin typeface="微軟正黑體" pitchFamily="34" charset="-120"/>
                <a:ea typeface="微軟正黑體" pitchFamily="34" charset="-120"/>
              </a:rPr>
              <a:t>	   </a:t>
            </a:r>
            <a:r>
              <a:rPr lang="en-US" altLang="zh-TW" sz="1300" dirty="0" smtClean="0">
                <a:latin typeface="微軟正黑體" pitchFamily="34" charset="-120"/>
                <a:ea typeface="微軟正黑體" pitchFamily="34" charset="-120"/>
              </a:rPr>
              <a:t>49%</a:t>
            </a:r>
            <a:endParaRPr lang="en-US" altLang="zh-TW" sz="1300" dirty="0">
              <a:latin typeface="微軟正黑體" pitchFamily="34" charset="-120"/>
              <a:ea typeface="微軟正黑體" pitchFamily="34" charset="-120"/>
            </a:endParaRPr>
          </a:p>
          <a:p>
            <a:pPr>
              <a:defRPr/>
            </a:pPr>
            <a:r>
              <a:rPr lang="zh-TW" altLang="en-US" sz="1300" dirty="0" smtClean="0">
                <a:solidFill>
                  <a:srgbClr val="000000"/>
                </a:solidFill>
                <a:latin typeface="微軟正黑體" pitchFamily="34" charset="-120"/>
                <a:ea typeface="微軟正黑體" pitchFamily="34" charset="-120"/>
              </a:rPr>
              <a:t>高中</a:t>
            </a:r>
            <a:r>
              <a:rPr lang="en-US" altLang="zh-TW" sz="1300" dirty="0" smtClean="0">
                <a:solidFill>
                  <a:srgbClr val="000000"/>
                </a:solidFill>
                <a:latin typeface="微軟正黑體" pitchFamily="34" charset="-120"/>
                <a:ea typeface="微軟正黑體" pitchFamily="34" charset="-120"/>
              </a:rPr>
              <a:t>	   78%</a:t>
            </a:r>
            <a:endParaRPr lang="en-US" altLang="zh-TW" sz="1300" dirty="0">
              <a:solidFill>
                <a:srgbClr val="000000"/>
              </a:solidFill>
              <a:latin typeface="微軟正黑體" pitchFamily="34" charset="-120"/>
              <a:ea typeface="微軟正黑體" pitchFamily="34" charset="-120"/>
            </a:endParaRPr>
          </a:p>
          <a:p>
            <a:pPr>
              <a:defRPr/>
            </a:pPr>
            <a:r>
              <a:rPr lang="zh-CN" altLang="en-US" sz="1300" dirty="0" smtClean="0">
                <a:solidFill>
                  <a:srgbClr val="FF0000"/>
                </a:solidFill>
                <a:latin typeface="微軟正黑體" pitchFamily="34" charset="-120"/>
                <a:ea typeface="微軟正黑體" pitchFamily="34" charset="-120"/>
              </a:rPr>
              <a:t>大專</a:t>
            </a:r>
            <a:r>
              <a:rPr lang="en-US" altLang="zh-CN" sz="1300" dirty="0" smtClean="0">
                <a:solidFill>
                  <a:srgbClr val="FF0000"/>
                </a:solidFill>
                <a:latin typeface="微軟正黑體" pitchFamily="34" charset="-120"/>
                <a:ea typeface="微軟正黑體" pitchFamily="34" charset="-120"/>
              </a:rPr>
              <a:t>/</a:t>
            </a:r>
            <a:r>
              <a:rPr lang="zh-CN" altLang="en-US" sz="1300" dirty="0" smtClean="0">
                <a:solidFill>
                  <a:srgbClr val="FF0000"/>
                </a:solidFill>
                <a:latin typeface="微軟正黑體" pitchFamily="34" charset="-120"/>
                <a:ea typeface="微軟正黑體" pitchFamily="34" charset="-120"/>
              </a:rPr>
              <a:t>副學士</a:t>
            </a:r>
            <a:r>
              <a:rPr lang="en-US" altLang="zh-CN" sz="1300" dirty="0" smtClean="0">
                <a:solidFill>
                  <a:srgbClr val="FF0000"/>
                </a:solidFill>
                <a:latin typeface="微軟正黑體" pitchFamily="34" charset="-120"/>
                <a:ea typeface="微軟正黑體" pitchFamily="34" charset="-120"/>
              </a:rPr>
              <a:t>   97%</a:t>
            </a:r>
            <a:endParaRPr lang="en-US" altLang="zh-CN" sz="1300" dirty="0">
              <a:solidFill>
                <a:srgbClr val="FF0000"/>
              </a:solidFill>
              <a:latin typeface="微軟正黑體" pitchFamily="34" charset="-120"/>
              <a:ea typeface="微軟正黑體" pitchFamily="34" charset="-120"/>
            </a:endParaRPr>
          </a:p>
          <a:p>
            <a:pPr>
              <a:defRPr/>
            </a:pPr>
            <a:r>
              <a:rPr lang="zh-TW" altLang="en-US" sz="1300" dirty="0" smtClean="0">
                <a:solidFill>
                  <a:srgbClr val="FF0000"/>
                </a:solidFill>
                <a:latin typeface="微軟正黑體" pitchFamily="34" charset="-120"/>
                <a:ea typeface="微軟正黑體" pitchFamily="34" charset="-120"/>
              </a:rPr>
              <a:t>大學本科</a:t>
            </a:r>
            <a:r>
              <a:rPr lang="en-US" altLang="zh-TW" sz="1300" dirty="0" smtClean="0">
                <a:solidFill>
                  <a:srgbClr val="FF0000"/>
                </a:solidFill>
                <a:latin typeface="微軟正黑體" pitchFamily="34" charset="-120"/>
                <a:ea typeface="微軟正黑體" pitchFamily="34" charset="-120"/>
              </a:rPr>
              <a:t>	  100%</a:t>
            </a:r>
            <a:endParaRPr lang="en-US" altLang="zh-TW" sz="1300" dirty="0">
              <a:solidFill>
                <a:srgbClr val="FF0000"/>
              </a:solidFill>
              <a:latin typeface="微軟正黑體" pitchFamily="34" charset="-120"/>
              <a:ea typeface="微軟正黑體" pitchFamily="34" charset="-120"/>
            </a:endParaRPr>
          </a:p>
          <a:p>
            <a:pPr>
              <a:defRPr/>
            </a:pPr>
            <a:r>
              <a:rPr lang="zh-TW" altLang="en-US" sz="1300" dirty="0" smtClean="0">
                <a:solidFill>
                  <a:srgbClr val="FF0000"/>
                </a:solidFill>
                <a:latin typeface="微軟正黑體" pitchFamily="34" charset="-120"/>
                <a:ea typeface="微軟正黑體" pitchFamily="34" charset="-120"/>
              </a:rPr>
              <a:t>碩士</a:t>
            </a:r>
            <a:r>
              <a:rPr lang="en-US" altLang="zh-TW" sz="1300" dirty="0" smtClean="0">
                <a:solidFill>
                  <a:srgbClr val="FF0000"/>
                </a:solidFill>
                <a:latin typeface="微軟正黑體" pitchFamily="34" charset="-120"/>
                <a:ea typeface="微軟正黑體" pitchFamily="34" charset="-120"/>
              </a:rPr>
              <a:t>/</a:t>
            </a:r>
            <a:r>
              <a:rPr lang="zh-TW" altLang="en-US" sz="1300" dirty="0" smtClean="0">
                <a:solidFill>
                  <a:srgbClr val="FF0000"/>
                </a:solidFill>
                <a:latin typeface="微軟正黑體" pitchFamily="34" charset="-120"/>
                <a:ea typeface="微軟正黑體" pitchFamily="34" charset="-120"/>
              </a:rPr>
              <a:t>博士</a:t>
            </a:r>
            <a:r>
              <a:rPr lang="en-US" altLang="zh-TW" sz="1300" dirty="0" smtClean="0">
                <a:solidFill>
                  <a:srgbClr val="FF0000"/>
                </a:solidFill>
                <a:latin typeface="微軟正黑體" pitchFamily="34" charset="-120"/>
                <a:ea typeface="微軟正黑體" pitchFamily="34" charset="-120"/>
              </a:rPr>
              <a:t>	   96%</a:t>
            </a:r>
          </a:p>
          <a:p>
            <a:pPr>
              <a:defRPr/>
            </a:pPr>
            <a:endParaRPr lang="zh-TW" altLang="en-US" sz="1300" dirty="0">
              <a:solidFill>
                <a:srgbClr val="000000"/>
              </a:solidFill>
              <a:latin typeface="微軟正黑體" pitchFamily="34" charset="-120"/>
              <a:ea typeface="微軟正黑體" pitchFamily="34" charset="-120"/>
            </a:endParaRPr>
          </a:p>
        </p:txBody>
      </p:sp>
      <p:sp>
        <p:nvSpPr>
          <p:cNvPr id="16393" name="文字方塊 14"/>
          <p:cNvSpPr txBox="1">
            <a:spLocks noChangeArrowheads="1"/>
          </p:cNvSpPr>
          <p:nvPr/>
        </p:nvSpPr>
        <p:spPr bwMode="auto">
          <a:xfrm>
            <a:off x="2388600" y="3200400"/>
            <a:ext cx="2412000" cy="1892826"/>
          </a:xfrm>
          <a:prstGeom prst="rect">
            <a:avLst/>
          </a:prstGeom>
          <a:solidFill>
            <a:schemeClr val="accent5"/>
          </a:solidFill>
          <a:ln w="9525">
            <a:noFill/>
            <a:miter lim="800000"/>
            <a:headEnd/>
            <a:tailEnd/>
          </a:ln>
        </p:spPr>
        <p:txBody>
          <a:bodyPr wrap="square">
            <a:spAutoFit/>
          </a:bodyPr>
          <a:lstStyle/>
          <a:p>
            <a:pPr algn="just" fontAlgn="b"/>
            <a:endParaRPr lang="en-US" altLang="zh-CN" sz="1300" dirty="0" smtClean="0">
              <a:latin typeface="微軟正黑體" pitchFamily="34" charset="-120"/>
              <a:ea typeface="微軟正黑體" pitchFamily="34" charset="-120"/>
            </a:endParaRPr>
          </a:p>
          <a:p>
            <a:pPr algn="just" fontAlgn="b"/>
            <a:r>
              <a:rPr lang="zh-CN" altLang="en-US" sz="1300" dirty="0" smtClean="0">
                <a:latin typeface="微軟正黑體" pitchFamily="34" charset="-120"/>
                <a:ea typeface="微軟正黑體" pitchFamily="34" charset="-120"/>
              </a:rPr>
              <a:t>管理</a:t>
            </a:r>
            <a:r>
              <a:rPr lang="en-US" altLang="zh-CN" sz="1300" dirty="0" smtClean="0">
                <a:latin typeface="微軟正黑體" pitchFamily="34" charset="-120"/>
                <a:ea typeface="微軟正黑體" pitchFamily="34" charset="-120"/>
              </a:rPr>
              <a:t>/</a:t>
            </a:r>
            <a:r>
              <a:rPr lang="zh-CN" altLang="en-US" sz="1300" dirty="0" smtClean="0">
                <a:latin typeface="微軟正黑體" pitchFamily="34" charset="-120"/>
                <a:ea typeface="微軟正黑體" pitchFamily="34" charset="-120"/>
              </a:rPr>
              <a:t>專業</a:t>
            </a:r>
            <a:r>
              <a:rPr lang="en-US" altLang="zh-CN" sz="1300" dirty="0" smtClean="0">
                <a:latin typeface="微軟正黑體" pitchFamily="34" charset="-120"/>
                <a:ea typeface="微軟正黑體" pitchFamily="34" charset="-120"/>
              </a:rPr>
              <a:t>/</a:t>
            </a:r>
            <a:r>
              <a:rPr lang="zh-CN" altLang="en-US" sz="1300" dirty="0" smtClean="0">
                <a:latin typeface="微軟正黑體" pitchFamily="34" charset="-120"/>
                <a:ea typeface="微軟正黑體" pitchFamily="34" charset="-120"/>
              </a:rPr>
              <a:t>白領</a:t>
            </a:r>
            <a:r>
              <a:rPr lang="en-US" altLang="zh-CN" sz="1300" dirty="0" smtClean="0">
                <a:latin typeface="微軟正黑體" pitchFamily="34" charset="-120"/>
                <a:ea typeface="微軟正黑體" pitchFamily="34" charset="-120"/>
              </a:rPr>
              <a:t>/</a:t>
            </a:r>
            <a:r>
              <a:rPr lang="zh-CN" altLang="en-US" sz="1300" dirty="0" smtClean="0">
                <a:latin typeface="微軟正黑體" pitchFamily="34" charset="-120"/>
                <a:ea typeface="微軟正黑體" pitchFamily="34" charset="-120"/>
              </a:rPr>
              <a:t>文職</a:t>
            </a:r>
            <a:r>
              <a:rPr lang="en-US" altLang="zh-CN" sz="1300" dirty="0">
                <a:latin typeface="微軟正黑體" pitchFamily="34" charset="-120"/>
                <a:ea typeface="微軟正黑體" pitchFamily="34" charset="-120"/>
              </a:rPr>
              <a:t>	94%</a:t>
            </a:r>
          </a:p>
          <a:p>
            <a:pPr algn="just" fontAlgn="b"/>
            <a:r>
              <a:rPr lang="zh-TW" altLang="en-US" sz="1300" dirty="0" smtClean="0">
                <a:latin typeface="微軟正黑體" pitchFamily="34" charset="-120"/>
                <a:ea typeface="微軟正黑體" pitchFamily="34" charset="-120"/>
              </a:rPr>
              <a:t>公務員</a:t>
            </a:r>
            <a:r>
              <a:rPr lang="en-US" altLang="zh-TW" sz="1300" dirty="0">
                <a:latin typeface="微軟正黑體" pitchFamily="34" charset="-120"/>
                <a:ea typeface="微軟正黑體" pitchFamily="34" charset="-120"/>
              </a:rPr>
              <a:t>		</a:t>
            </a:r>
            <a:r>
              <a:rPr lang="en-US" altLang="zh-TW" sz="1300" dirty="0" smtClean="0">
                <a:latin typeface="微軟正黑體" pitchFamily="34" charset="-120"/>
                <a:ea typeface="微軟正黑體" pitchFamily="34" charset="-120"/>
              </a:rPr>
              <a:t>96</a:t>
            </a:r>
            <a:r>
              <a:rPr lang="en-US" altLang="zh-TW" sz="1300" dirty="0">
                <a:latin typeface="微軟正黑體" pitchFamily="34" charset="-120"/>
                <a:ea typeface="微軟正黑體" pitchFamily="34" charset="-120"/>
              </a:rPr>
              <a:t>%</a:t>
            </a:r>
          </a:p>
          <a:p>
            <a:pPr algn="just" fontAlgn="b"/>
            <a:r>
              <a:rPr lang="zh-TW" altLang="en-US" sz="1300" dirty="0" smtClean="0">
                <a:solidFill>
                  <a:srgbClr val="FF0000"/>
                </a:solidFill>
                <a:latin typeface="微軟正黑體" pitchFamily="34" charset="-120"/>
                <a:ea typeface="微軟正黑體" pitchFamily="34" charset="-120"/>
              </a:rPr>
              <a:t>學生</a:t>
            </a:r>
            <a:r>
              <a:rPr lang="en-US" altLang="zh-TW" sz="1300" dirty="0">
                <a:solidFill>
                  <a:srgbClr val="FF0000"/>
                </a:solidFill>
                <a:latin typeface="微軟正黑體" pitchFamily="34" charset="-120"/>
                <a:ea typeface="微軟正黑體" pitchFamily="34" charset="-120"/>
              </a:rPr>
              <a:t>		</a:t>
            </a:r>
            <a:r>
              <a:rPr lang="en-US" altLang="zh-TW" sz="1300" b="1" dirty="0" smtClean="0">
                <a:solidFill>
                  <a:srgbClr val="FF0000"/>
                </a:solidFill>
                <a:latin typeface="微軟正黑體" pitchFamily="34" charset="-120"/>
                <a:ea typeface="微軟正黑體" pitchFamily="34" charset="-120"/>
              </a:rPr>
              <a:t>98%</a:t>
            </a:r>
            <a:endParaRPr lang="en-US" altLang="zh-TW" sz="1300" b="1" dirty="0">
              <a:solidFill>
                <a:srgbClr val="FF0000"/>
              </a:solidFill>
              <a:latin typeface="微軟正黑體" pitchFamily="34" charset="-120"/>
              <a:ea typeface="微軟正黑體" pitchFamily="34" charset="-120"/>
            </a:endParaRPr>
          </a:p>
          <a:p>
            <a:pPr algn="just" fontAlgn="b"/>
            <a:r>
              <a:rPr lang="zh-TW" altLang="en-US" sz="1300" dirty="0" smtClean="0">
                <a:latin typeface="微軟正黑體" pitchFamily="34" charset="-120"/>
                <a:ea typeface="微軟正黑體" pitchFamily="34" charset="-120"/>
              </a:rPr>
              <a:t>自僱人士</a:t>
            </a:r>
            <a:r>
              <a:rPr lang="en-US" altLang="zh-TW" sz="1300" dirty="0">
                <a:latin typeface="微軟正黑體" pitchFamily="34" charset="-120"/>
                <a:ea typeface="微軟正黑體" pitchFamily="34" charset="-120"/>
              </a:rPr>
              <a:t>		</a:t>
            </a:r>
            <a:r>
              <a:rPr lang="en-US" altLang="zh-TW" sz="1300" dirty="0" smtClean="0">
                <a:latin typeface="微軟正黑體" pitchFamily="34" charset="-120"/>
                <a:ea typeface="微軟正黑體" pitchFamily="34" charset="-120"/>
              </a:rPr>
              <a:t>59%</a:t>
            </a:r>
            <a:endParaRPr lang="en-US" altLang="zh-TW" sz="1300" dirty="0">
              <a:latin typeface="微軟正黑體" pitchFamily="34" charset="-120"/>
              <a:ea typeface="微軟正黑體" pitchFamily="34" charset="-120"/>
            </a:endParaRPr>
          </a:p>
          <a:p>
            <a:pPr algn="just" fontAlgn="b"/>
            <a:r>
              <a:rPr lang="zh-CN" altLang="en-US" sz="1300" dirty="0" smtClean="0">
                <a:latin typeface="微軟正黑體" pitchFamily="34" charset="-120"/>
                <a:ea typeface="微軟正黑體" pitchFamily="34" charset="-120"/>
              </a:rPr>
              <a:t>藍領</a:t>
            </a:r>
            <a:r>
              <a:rPr lang="en-US" altLang="zh-CN" sz="1300" dirty="0" smtClean="0">
                <a:latin typeface="微軟正黑體" pitchFamily="34" charset="-120"/>
                <a:ea typeface="微軟正黑體" pitchFamily="34" charset="-120"/>
              </a:rPr>
              <a:t>/</a:t>
            </a:r>
            <a:r>
              <a:rPr lang="zh-CN" altLang="en-US" sz="1300" dirty="0" smtClean="0">
                <a:latin typeface="微軟正黑體" pitchFamily="34" charset="-120"/>
                <a:ea typeface="微軟正黑體" pitchFamily="34" charset="-120"/>
              </a:rPr>
              <a:t>勞動工人</a:t>
            </a:r>
            <a:r>
              <a:rPr lang="en-US" altLang="zh-CN" sz="1300" dirty="0" smtClean="0">
                <a:latin typeface="微軟正黑體" pitchFamily="34" charset="-120"/>
                <a:ea typeface="微軟正黑體" pitchFamily="34" charset="-120"/>
              </a:rPr>
              <a:t>/</a:t>
            </a:r>
            <a:r>
              <a:rPr lang="zh-CN" altLang="en-US" sz="1300" dirty="0" smtClean="0">
                <a:latin typeface="微軟正黑體" pitchFamily="34" charset="-120"/>
                <a:ea typeface="微軟正黑體" pitchFamily="34" charset="-120"/>
              </a:rPr>
              <a:t>服務員</a:t>
            </a:r>
            <a:r>
              <a:rPr lang="en-US" altLang="zh-CN" sz="1300" dirty="0">
                <a:latin typeface="微軟正黑體" pitchFamily="34" charset="-120"/>
                <a:ea typeface="微軟正黑體" pitchFamily="34" charset="-120"/>
              </a:rPr>
              <a:t>	</a:t>
            </a:r>
            <a:r>
              <a:rPr lang="en-US" altLang="zh-CN" sz="1300" dirty="0" smtClean="0">
                <a:latin typeface="微軟正黑體" pitchFamily="34" charset="-120"/>
                <a:ea typeface="微軟正黑體" pitchFamily="34" charset="-120"/>
              </a:rPr>
              <a:t>51%</a:t>
            </a:r>
            <a:endParaRPr lang="en-US" altLang="zh-CN" sz="1300" dirty="0">
              <a:latin typeface="微軟正黑體" pitchFamily="34" charset="-120"/>
              <a:ea typeface="微軟正黑體" pitchFamily="34" charset="-120"/>
            </a:endParaRPr>
          </a:p>
          <a:p>
            <a:pPr algn="just" fontAlgn="b"/>
            <a:r>
              <a:rPr lang="zh-CN" altLang="en-US" sz="1300" dirty="0" smtClean="0">
                <a:latin typeface="微軟正黑體" pitchFamily="34" charset="-120"/>
                <a:ea typeface="微軟正黑體" pitchFamily="34" charset="-120"/>
              </a:rPr>
              <a:t>失學</a:t>
            </a:r>
            <a:r>
              <a:rPr lang="en-US" altLang="zh-CN" sz="1300" dirty="0" smtClean="0">
                <a:latin typeface="微軟正黑體" pitchFamily="34" charset="-120"/>
                <a:ea typeface="微軟正黑體" pitchFamily="34" charset="-120"/>
              </a:rPr>
              <a:t>/</a:t>
            </a:r>
            <a:r>
              <a:rPr lang="zh-CN" altLang="en-US" sz="1300" dirty="0">
                <a:latin typeface="微軟正黑體" pitchFamily="34" charset="-120"/>
                <a:ea typeface="微軟正黑體" pitchFamily="34" charset="-120"/>
              </a:rPr>
              <a:t>退休</a:t>
            </a:r>
            <a:r>
              <a:rPr lang="en-US" altLang="zh-CN" sz="1300" dirty="0" smtClean="0">
                <a:latin typeface="微軟正黑體" pitchFamily="34" charset="-120"/>
                <a:ea typeface="微軟正黑體" pitchFamily="34" charset="-120"/>
              </a:rPr>
              <a:t>/</a:t>
            </a:r>
            <a:r>
              <a:rPr lang="zh-CN" altLang="en-US" sz="1300" dirty="0" smtClean="0">
                <a:latin typeface="微軟正黑體" pitchFamily="34" charset="-120"/>
                <a:ea typeface="微軟正黑體" pitchFamily="34" charset="-120"/>
              </a:rPr>
              <a:t>無業</a:t>
            </a:r>
            <a:r>
              <a:rPr lang="en-US" altLang="zh-CN" sz="1300" dirty="0" smtClean="0">
                <a:latin typeface="微軟正黑體" pitchFamily="34" charset="-120"/>
                <a:ea typeface="微軟正黑體" pitchFamily="34" charset="-120"/>
              </a:rPr>
              <a:t>/</a:t>
            </a:r>
            <a:r>
              <a:rPr lang="zh-CN" altLang="en-US" sz="1300" dirty="0" smtClean="0">
                <a:latin typeface="微軟正黑體" pitchFamily="34" charset="-120"/>
                <a:ea typeface="微軟正黑體" pitchFamily="34" charset="-120"/>
              </a:rPr>
              <a:t>主婦</a:t>
            </a:r>
            <a:r>
              <a:rPr lang="en-US" altLang="zh-CN" sz="1300" dirty="0">
                <a:latin typeface="微軟正黑體" pitchFamily="34" charset="-120"/>
                <a:ea typeface="微軟正黑體" pitchFamily="34" charset="-120"/>
              </a:rPr>
              <a:t>	</a:t>
            </a:r>
            <a:r>
              <a:rPr lang="en-US" altLang="zh-CN" sz="1300" dirty="0" smtClean="0">
                <a:latin typeface="微軟正黑體" pitchFamily="34" charset="-120"/>
                <a:ea typeface="微軟正黑體" pitchFamily="34" charset="-120"/>
              </a:rPr>
              <a:t>31%</a:t>
            </a:r>
            <a:endParaRPr lang="en-US" altLang="zh-CN" sz="1300" dirty="0">
              <a:latin typeface="微軟正黑體" pitchFamily="34" charset="-120"/>
              <a:ea typeface="微軟正黑體" pitchFamily="34" charset="-120"/>
            </a:endParaRPr>
          </a:p>
          <a:p>
            <a:pPr algn="just" fontAlgn="b"/>
            <a:r>
              <a:rPr lang="zh-TW" altLang="en-US" sz="1300" dirty="0" smtClean="0">
                <a:latin typeface="微軟正黑體" pitchFamily="34" charset="-120"/>
                <a:ea typeface="微軟正黑體" pitchFamily="34" charset="-120"/>
              </a:rPr>
              <a:t>其他</a:t>
            </a:r>
            <a:r>
              <a:rPr lang="en-US" altLang="zh-TW" sz="1300" dirty="0">
                <a:latin typeface="微軟正黑體" pitchFamily="34" charset="-120"/>
                <a:ea typeface="微軟正黑體" pitchFamily="34" charset="-120"/>
              </a:rPr>
              <a:t>		</a:t>
            </a:r>
            <a:r>
              <a:rPr lang="en-US" altLang="zh-TW" sz="1300" dirty="0" smtClean="0">
                <a:latin typeface="微軟正黑體" pitchFamily="34" charset="-120"/>
                <a:ea typeface="微軟正黑體" pitchFamily="34" charset="-120"/>
              </a:rPr>
              <a:t>50%</a:t>
            </a:r>
          </a:p>
          <a:p>
            <a:pPr algn="just" fontAlgn="b"/>
            <a:endParaRPr lang="zh-CN" altLang="en-US" sz="1300" dirty="0">
              <a:latin typeface="微軟正黑體" pitchFamily="34" charset="-120"/>
              <a:ea typeface="微軟正黑體" pitchFamily="34" charset="-120"/>
            </a:endParaRPr>
          </a:p>
        </p:txBody>
      </p:sp>
      <p:sp>
        <p:nvSpPr>
          <p:cNvPr id="15" name="文字方塊 14"/>
          <p:cNvSpPr txBox="1">
            <a:spLocks noChangeArrowheads="1"/>
          </p:cNvSpPr>
          <p:nvPr/>
        </p:nvSpPr>
        <p:spPr bwMode="auto">
          <a:xfrm>
            <a:off x="914400" y="3200400"/>
            <a:ext cx="1566000" cy="2092881"/>
          </a:xfrm>
          <a:prstGeom prst="rect">
            <a:avLst/>
          </a:prstGeom>
          <a:solidFill>
            <a:srgbClr val="FFCC99"/>
          </a:solidFill>
          <a:ln w="9525">
            <a:noFill/>
            <a:miter lim="800000"/>
            <a:headEnd/>
            <a:tailEnd/>
          </a:ln>
        </p:spPr>
        <p:txBody>
          <a:bodyPr wrap="square">
            <a:spAutoFit/>
          </a:bodyPr>
          <a:lstStyle/>
          <a:p>
            <a:pPr algn="just" fontAlgn="b"/>
            <a:endParaRPr lang="en-US" altLang="zh-TW" sz="1300" dirty="0" smtClean="0">
              <a:solidFill>
                <a:srgbClr val="000000"/>
              </a:solidFill>
              <a:latin typeface="微軟正黑體" pitchFamily="34" charset="-120"/>
              <a:ea typeface="微軟正黑體" pitchFamily="34" charset="-120"/>
            </a:endParaRPr>
          </a:p>
          <a:p>
            <a:pPr algn="just" fontAlgn="b"/>
            <a:r>
              <a:rPr lang="en-US" altLang="zh-TW" sz="1300" dirty="0" smtClean="0">
                <a:solidFill>
                  <a:srgbClr val="000000"/>
                </a:solidFill>
                <a:latin typeface="微軟正黑體" pitchFamily="34" charset="-120"/>
                <a:ea typeface="微軟正黑體" pitchFamily="34" charset="-120"/>
              </a:rPr>
              <a:t>18</a:t>
            </a:r>
            <a:r>
              <a:rPr lang="zh-TW" altLang="en-US" sz="1300" dirty="0" smtClean="0">
                <a:solidFill>
                  <a:srgbClr val="000000"/>
                </a:solidFill>
                <a:latin typeface="微軟正黑體" pitchFamily="34" charset="-120"/>
                <a:ea typeface="微軟正黑體" pitchFamily="34" charset="-120"/>
              </a:rPr>
              <a:t>歲以下</a:t>
            </a:r>
            <a:r>
              <a:rPr lang="zh-TW" altLang="en-US" sz="1300" dirty="0" smtClean="0">
                <a:latin typeface="微軟正黑體" pitchFamily="34" charset="-120"/>
                <a:ea typeface="微軟正黑體" pitchFamily="34" charset="-120"/>
              </a:rPr>
              <a:t>      </a:t>
            </a:r>
            <a:r>
              <a:rPr lang="en-US" altLang="zh-CN" sz="1300" dirty="0" smtClean="0">
                <a:latin typeface="微軟正黑體" pitchFamily="34" charset="-120"/>
                <a:ea typeface="微軟正黑體" pitchFamily="34" charset="-120"/>
              </a:rPr>
              <a:t>97%</a:t>
            </a:r>
            <a:endParaRPr lang="en-US" altLang="zh-CN" sz="1300" dirty="0">
              <a:latin typeface="微軟正黑體" pitchFamily="34" charset="-120"/>
              <a:ea typeface="微軟正黑體" pitchFamily="34" charset="-120"/>
            </a:endParaRPr>
          </a:p>
          <a:p>
            <a:pPr algn="just" fontAlgn="b"/>
            <a:r>
              <a:rPr lang="en-US" altLang="zh-TW" sz="1300" dirty="0" smtClean="0">
                <a:solidFill>
                  <a:srgbClr val="FF0000"/>
                </a:solidFill>
                <a:latin typeface="微軟正黑體" pitchFamily="34" charset="-120"/>
                <a:ea typeface="微軟正黑體" pitchFamily="34" charset="-120"/>
              </a:rPr>
              <a:t>18-24</a:t>
            </a:r>
            <a:r>
              <a:rPr lang="zh-TW" altLang="en-US" sz="1300" dirty="0" smtClean="0">
                <a:solidFill>
                  <a:srgbClr val="FF0000"/>
                </a:solidFill>
                <a:latin typeface="微軟正黑體" pitchFamily="34" charset="-120"/>
                <a:ea typeface="微軟正黑體" pitchFamily="34" charset="-120"/>
              </a:rPr>
              <a:t>歲</a:t>
            </a:r>
            <a:r>
              <a:rPr lang="en-US" altLang="zh-TW" sz="1300" dirty="0">
                <a:solidFill>
                  <a:srgbClr val="FF0000"/>
                </a:solidFill>
                <a:latin typeface="微軟正黑體" pitchFamily="34" charset="-120"/>
                <a:ea typeface="微軟正黑體" pitchFamily="34" charset="-120"/>
              </a:rPr>
              <a:t>	</a:t>
            </a:r>
            <a:r>
              <a:rPr lang="en-US" altLang="zh-TW" sz="1300" b="1" dirty="0" smtClean="0">
                <a:solidFill>
                  <a:srgbClr val="FF0000"/>
                </a:solidFill>
                <a:latin typeface="微軟正黑體" pitchFamily="34" charset="-120"/>
                <a:ea typeface="微軟正黑體" pitchFamily="34" charset="-120"/>
              </a:rPr>
              <a:t>100%</a:t>
            </a:r>
            <a:endParaRPr lang="en-US" altLang="zh-TW" sz="1300" b="1" dirty="0">
              <a:solidFill>
                <a:srgbClr val="FF0000"/>
              </a:solidFill>
              <a:latin typeface="微軟正黑體" pitchFamily="34" charset="-120"/>
              <a:ea typeface="微軟正黑體" pitchFamily="34" charset="-120"/>
            </a:endParaRPr>
          </a:p>
          <a:p>
            <a:pPr algn="just" fontAlgn="b"/>
            <a:r>
              <a:rPr lang="en-US" altLang="zh-TW" sz="1300" dirty="0" smtClean="0">
                <a:solidFill>
                  <a:srgbClr val="000000"/>
                </a:solidFill>
                <a:latin typeface="微軟正黑體" pitchFamily="34" charset="-120"/>
                <a:ea typeface="微軟正黑體" pitchFamily="34" charset="-120"/>
              </a:rPr>
              <a:t>25-30</a:t>
            </a:r>
            <a:r>
              <a:rPr lang="zh-TW" altLang="en-US" sz="1300" dirty="0" smtClean="0">
                <a:solidFill>
                  <a:srgbClr val="000000"/>
                </a:solidFill>
                <a:latin typeface="微軟正黑體" pitchFamily="34" charset="-120"/>
                <a:ea typeface="微軟正黑體" pitchFamily="34" charset="-120"/>
              </a:rPr>
              <a:t>歲</a:t>
            </a:r>
            <a:r>
              <a:rPr lang="en-US" altLang="zh-TW" sz="1300" dirty="0">
                <a:latin typeface="微軟正黑體" pitchFamily="34" charset="-120"/>
                <a:ea typeface="微軟正黑體" pitchFamily="34" charset="-120"/>
              </a:rPr>
              <a:t>	</a:t>
            </a:r>
            <a:r>
              <a:rPr lang="en-US" altLang="zh-TW" sz="1300" dirty="0" smtClean="0">
                <a:latin typeface="微軟正黑體" pitchFamily="34" charset="-120"/>
                <a:ea typeface="微軟正黑體" pitchFamily="34" charset="-120"/>
              </a:rPr>
              <a:t>97%</a:t>
            </a:r>
            <a:endParaRPr lang="en-US" altLang="zh-TW" sz="1300" dirty="0">
              <a:latin typeface="微軟正黑體" pitchFamily="34" charset="-120"/>
              <a:ea typeface="微軟正黑體" pitchFamily="34" charset="-120"/>
            </a:endParaRPr>
          </a:p>
          <a:p>
            <a:pPr algn="just" fontAlgn="b"/>
            <a:r>
              <a:rPr lang="en-US" altLang="zh-TW" sz="1300" dirty="0" smtClean="0">
                <a:solidFill>
                  <a:srgbClr val="000000"/>
                </a:solidFill>
                <a:latin typeface="微軟正黑體" pitchFamily="34" charset="-120"/>
                <a:ea typeface="微軟正黑體" pitchFamily="34" charset="-120"/>
              </a:rPr>
              <a:t>31-35</a:t>
            </a:r>
            <a:r>
              <a:rPr lang="zh-TW" altLang="en-US" sz="1300" dirty="0" smtClean="0">
                <a:solidFill>
                  <a:srgbClr val="000000"/>
                </a:solidFill>
                <a:latin typeface="微軟正黑體" pitchFamily="34" charset="-120"/>
                <a:ea typeface="微軟正黑體" pitchFamily="34" charset="-120"/>
              </a:rPr>
              <a:t>歲</a:t>
            </a:r>
            <a:r>
              <a:rPr lang="en-US" altLang="zh-TW" sz="1300" dirty="0">
                <a:latin typeface="微軟正黑體" pitchFamily="34" charset="-120"/>
                <a:ea typeface="微軟正黑體" pitchFamily="34" charset="-120"/>
              </a:rPr>
              <a:t>	</a:t>
            </a:r>
            <a:r>
              <a:rPr lang="en-US" altLang="zh-TW" sz="1300" dirty="0" smtClean="0">
                <a:latin typeface="微軟正黑體" pitchFamily="34" charset="-120"/>
                <a:ea typeface="微軟正黑體" pitchFamily="34" charset="-120"/>
              </a:rPr>
              <a:t>94%</a:t>
            </a:r>
            <a:endParaRPr lang="en-US" altLang="zh-TW" sz="1300" dirty="0">
              <a:latin typeface="微軟正黑體" pitchFamily="34" charset="-120"/>
              <a:ea typeface="微軟正黑體" pitchFamily="34" charset="-120"/>
            </a:endParaRPr>
          </a:p>
          <a:p>
            <a:pPr algn="just" fontAlgn="b"/>
            <a:r>
              <a:rPr lang="en-US" altLang="zh-TW" sz="1300" dirty="0" smtClean="0">
                <a:latin typeface="微軟正黑體" pitchFamily="34" charset="-120"/>
                <a:ea typeface="微軟正黑體" pitchFamily="34" charset="-120"/>
              </a:rPr>
              <a:t>36-40</a:t>
            </a:r>
            <a:r>
              <a:rPr lang="zh-TW" altLang="en-US" sz="1300" dirty="0" smtClean="0">
                <a:latin typeface="微軟正黑體" pitchFamily="34" charset="-120"/>
                <a:ea typeface="微軟正黑體" pitchFamily="34" charset="-120"/>
              </a:rPr>
              <a:t>歲</a:t>
            </a:r>
            <a:r>
              <a:rPr lang="en-US" altLang="zh-TW" sz="1300" dirty="0" smtClean="0">
                <a:latin typeface="微軟正黑體" pitchFamily="34" charset="-120"/>
                <a:ea typeface="微軟正黑體" pitchFamily="34" charset="-120"/>
              </a:rPr>
              <a:t>	</a:t>
            </a:r>
            <a:r>
              <a:rPr lang="en-US" altLang="zh-CN" sz="1300" dirty="0" smtClean="0">
                <a:latin typeface="微軟正黑體" pitchFamily="34" charset="-120"/>
                <a:ea typeface="微軟正黑體" pitchFamily="34" charset="-120"/>
              </a:rPr>
              <a:t>79%</a:t>
            </a:r>
            <a:endParaRPr lang="en-US" altLang="zh-CN" sz="1300" dirty="0">
              <a:latin typeface="微軟正黑體" pitchFamily="34" charset="-120"/>
              <a:ea typeface="微軟正黑體" pitchFamily="34" charset="-120"/>
            </a:endParaRPr>
          </a:p>
          <a:p>
            <a:pPr algn="just" fontAlgn="b"/>
            <a:r>
              <a:rPr lang="en-US" altLang="zh-TW" sz="1300" dirty="0" smtClean="0">
                <a:latin typeface="微軟正黑體" pitchFamily="34" charset="-120"/>
                <a:ea typeface="微軟正黑體" pitchFamily="34" charset="-120"/>
              </a:rPr>
              <a:t>41-50</a:t>
            </a:r>
            <a:r>
              <a:rPr lang="zh-TW" altLang="en-US" sz="1300" dirty="0" smtClean="0">
                <a:latin typeface="微軟正黑體" pitchFamily="34" charset="-120"/>
                <a:ea typeface="微軟正黑體" pitchFamily="34" charset="-120"/>
              </a:rPr>
              <a:t>歲</a:t>
            </a:r>
            <a:r>
              <a:rPr lang="en-US" altLang="zh-TW" sz="1300" dirty="0" smtClean="0">
                <a:latin typeface="微軟正黑體" pitchFamily="34" charset="-120"/>
                <a:ea typeface="微軟正黑體" pitchFamily="34" charset="-120"/>
              </a:rPr>
              <a:t>	</a:t>
            </a:r>
            <a:r>
              <a:rPr lang="en-US" altLang="zh-CN" sz="1300" dirty="0" smtClean="0">
                <a:latin typeface="微軟正黑體" pitchFamily="34" charset="-120"/>
                <a:ea typeface="微軟正黑體" pitchFamily="34" charset="-120"/>
              </a:rPr>
              <a:t>51%</a:t>
            </a:r>
            <a:endParaRPr lang="en-US" altLang="zh-CN" sz="1300" dirty="0">
              <a:latin typeface="微軟正黑體" pitchFamily="34" charset="-120"/>
              <a:ea typeface="微軟正黑體" pitchFamily="34" charset="-120"/>
            </a:endParaRPr>
          </a:p>
          <a:p>
            <a:pPr algn="just" fontAlgn="b"/>
            <a:r>
              <a:rPr lang="en-US" altLang="zh-TW" sz="1300" dirty="0" smtClean="0">
                <a:latin typeface="微軟正黑體" pitchFamily="34" charset="-120"/>
                <a:ea typeface="微軟正黑體" pitchFamily="34" charset="-120"/>
              </a:rPr>
              <a:t>51-60</a:t>
            </a:r>
            <a:r>
              <a:rPr lang="zh-TW" altLang="en-US" sz="1300" dirty="0" smtClean="0">
                <a:latin typeface="微軟正黑體" pitchFamily="34" charset="-120"/>
                <a:ea typeface="微軟正黑體" pitchFamily="34" charset="-120"/>
              </a:rPr>
              <a:t>歲</a:t>
            </a:r>
            <a:r>
              <a:rPr lang="en-US" altLang="zh-TW" sz="1300" dirty="0">
                <a:latin typeface="微軟正黑體" pitchFamily="34" charset="-120"/>
                <a:ea typeface="微軟正黑體" pitchFamily="34" charset="-120"/>
              </a:rPr>
              <a:t>	</a:t>
            </a:r>
            <a:r>
              <a:rPr lang="en-US" altLang="zh-TW" sz="1300" dirty="0" smtClean="0">
                <a:latin typeface="微軟正黑體" pitchFamily="34" charset="-120"/>
                <a:ea typeface="微軟正黑體" pitchFamily="34" charset="-120"/>
              </a:rPr>
              <a:t>31%</a:t>
            </a:r>
          </a:p>
          <a:p>
            <a:pPr algn="just" fontAlgn="b"/>
            <a:r>
              <a:rPr lang="en-US" altLang="zh-TW" sz="1300" dirty="0" smtClean="0">
                <a:latin typeface="微軟正黑體" pitchFamily="34" charset="-120"/>
                <a:ea typeface="微軟正黑體" pitchFamily="34" charset="-120"/>
              </a:rPr>
              <a:t>60</a:t>
            </a:r>
            <a:r>
              <a:rPr lang="zh-TW" altLang="en-US" sz="1300" dirty="0" smtClean="0">
                <a:latin typeface="微軟正黑體" pitchFamily="34" charset="-120"/>
                <a:ea typeface="微軟正黑體" pitchFamily="34" charset="-120"/>
              </a:rPr>
              <a:t>歲以上</a:t>
            </a:r>
            <a:r>
              <a:rPr lang="en-US" altLang="zh-TW" sz="1300" dirty="0" smtClean="0">
                <a:latin typeface="微軟正黑體" pitchFamily="34" charset="-120"/>
                <a:ea typeface="微軟正黑體" pitchFamily="34" charset="-120"/>
              </a:rPr>
              <a:t>	16%</a:t>
            </a:r>
          </a:p>
          <a:p>
            <a:pPr algn="just" fontAlgn="b"/>
            <a:endParaRPr lang="zh-TW" altLang="en-US" sz="1300" dirty="0" smtClean="0"/>
          </a:p>
        </p:txBody>
      </p:sp>
      <p:sp>
        <p:nvSpPr>
          <p:cNvPr id="19" name="文字方塊 18"/>
          <p:cNvSpPr txBox="1"/>
          <p:nvPr/>
        </p:nvSpPr>
        <p:spPr>
          <a:xfrm>
            <a:off x="7308000" y="3200400"/>
            <a:ext cx="1836000" cy="1092607"/>
          </a:xfrm>
          <a:prstGeom prst="rect">
            <a:avLst/>
          </a:prstGeom>
          <a:solidFill>
            <a:srgbClr val="FFFF00"/>
          </a:solidFill>
        </p:spPr>
        <p:txBody>
          <a:bodyPr wrap="square">
            <a:spAutoFit/>
          </a:bodyPr>
          <a:lstStyle/>
          <a:p>
            <a:pPr>
              <a:defRPr/>
            </a:pPr>
            <a:r>
              <a:rPr lang="en-US" altLang="zh-TW" sz="1300" dirty="0">
                <a:solidFill>
                  <a:srgbClr val="000000"/>
                </a:solidFill>
                <a:latin typeface="微軟正黑體" pitchFamily="34" charset="-120"/>
                <a:ea typeface="微軟正黑體" pitchFamily="34" charset="-120"/>
              </a:rPr>
              <a:t>6</a:t>
            </a:r>
            <a:r>
              <a:rPr lang="zh-TW" altLang="en-US" sz="1300" dirty="0">
                <a:solidFill>
                  <a:srgbClr val="000000"/>
                </a:solidFill>
                <a:latin typeface="微軟正黑體" pitchFamily="34" charset="-120"/>
                <a:ea typeface="微軟正黑體" pitchFamily="34" charset="-120"/>
              </a:rPr>
              <a:t>千元以下</a:t>
            </a:r>
            <a:r>
              <a:rPr lang="en-US" altLang="zh-TW" sz="1300" dirty="0">
                <a:solidFill>
                  <a:srgbClr val="000000"/>
                </a:solidFill>
                <a:latin typeface="微軟正黑體" pitchFamily="34" charset="-120"/>
                <a:ea typeface="微軟正黑體" pitchFamily="34" charset="-120"/>
              </a:rPr>
              <a:t>       </a:t>
            </a:r>
            <a:r>
              <a:rPr lang="en-US" altLang="zh-TW" sz="1300" dirty="0" smtClean="0">
                <a:solidFill>
                  <a:srgbClr val="000000"/>
                </a:solidFill>
                <a:latin typeface="微軟正黑體" pitchFamily="34" charset="-120"/>
                <a:ea typeface="微軟正黑體" pitchFamily="34" charset="-120"/>
              </a:rPr>
              <a:t>  25%</a:t>
            </a:r>
            <a:endParaRPr lang="en-US" altLang="zh-TW" sz="1300" dirty="0">
              <a:latin typeface="微軟正黑體" pitchFamily="34" charset="-120"/>
              <a:ea typeface="微軟正黑體" pitchFamily="34" charset="-120"/>
            </a:endParaRPr>
          </a:p>
          <a:p>
            <a:pPr fontAlgn="b">
              <a:defRPr/>
            </a:pPr>
            <a:r>
              <a:rPr lang="en-US" altLang="zh-TW" sz="1300" dirty="0">
                <a:solidFill>
                  <a:srgbClr val="000000"/>
                </a:solidFill>
                <a:latin typeface="微軟正黑體" pitchFamily="34" charset="-120"/>
                <a:ea typeface="微軟正黑體" pitchFamily="34" charset="-120"/>
              </a:rPr>
              <a:t>6</a:t>
            </a:r>
            <a:r>
              <a:rPr lang="zh-TW" altLang="en-US" sz="1300" dirty="0">
                <a:solidFill>
                  <a:srgbClr val="000000"/>
                </a:solidFill>
                <a:latin typeface="微軟正黑體" pitchFamily="34" charset="-120"/>
                <a:ea typeface="微軟正黑體" pitchFamily="34" charset="-120"/>
              </a:rPr>
              <a:t>千</a:t>
            </a:r>
            <a:r>
              <a:rPr lang="en-US" altLang="zh-TW" sz="1300" dirty="0">
                <a:solidFill>
                  <a:srgbClr val="000000"/>
                </a:solidFill>
                <a:latin typeface="微軟正黑體" pitchFamily="34" charset="-120"/>
                <a:ea typeface="微軟正黑體" pitchFamily="34" charset="-120"/>
              </a:rPr>
              <a:t>-</a:t>
            </a:r>
            <a:r>
              <a:rPr lang="en-US" altLang="zh-TW" sz="1300" dirty="0" smtClean="0">
                <a:solidFill>
                  <a:srgbClr val="000000"/>
                </a:solidFill>
                <a:latin typeface="微軟正黑體" pitchFamily="34" charset="-120"/>
                <a:ea typeface="微軟正黑體" pitchFamily="34" charset="-120"/>
              </a:rPr>
              <a:t>1.2</a:t>
            </a:r>
            <a:r>
              <a:rPr lang="zh-TW" altLang="en-US" sz="1300" dirty="0" smtClean="0">
                <a:solidFill>
                  <a:srgbClr val="000000"/>
                </a:solidFill>
                <a:latin typeface="微軟正黑體" pitchFamily="34" charset="-120"/>
                <a:ea typeface="微軟正黑體" pitchFamily="34" charset="-120"/>
              </a:rPr>
              <a:t>萬元</a:t>
            </a:r>
            <a:r>
              <a:rPr lang="en-US" altLang="zh-TW" sz="1300" dirty="0" smtClean="0">
                <a:solidFill>
                  <a:srgbClr val="000000"/>
                </a:solidFill>
                <a:latin typeface="微軟正黑體" pitchFamily="34" charset="-120"/>
                <a:ea typeface="微軟正黑體" pitchFamily="34" charset="-120"/>
              </a:rPr>
              <a:t>      56%</a:t>
            </a:r>
            <a:endParaRPr lang="en-US" altLang="zh-TW" sz="1300" dirty="0">
              <a:solidFill>
                <a:srgbClr val="000000"/>
              </a:solidFill>
              <a:latin typeface="微軟正黑體" pitchFamily="34" charset="-120"/>
              <a:ea typeface="微軟正黑體" pitchFamily="34" charset="-120"/>
            </a:endParaRPr>
          </a:p>
          <a:p>
            <a:pPr fontAlgn="b">
              <a:defRPr/>
            </a:pPr>
            <a:r>
              <a:rPr lang="en-US" altLang="zh-TW" sz="1300" dirty="0" smtClean="0">
                <a:solidFill>
                  <a:srgbClr val="000000"/>
                </a:solidFill>
                <a:latin typeface="微軟正黑體" pitchFamily="34" charset="-120"/>
                <a:ea typeface="微軟正黑體" pitchFamily="34" charset="-120"/>
              </a:rPr>
              <a:t>1.2</a:t>
            </a:r>
            <a:r>
              <a:rPr lang="zh-TW" altLang="en-US" sz="1300" dirty="0" smtClean="0">
                <a:solidFill>
                  <a:srgbClr val="000000"/>
                </a:solidFill>
                <a:latin typeface="微軟正黑體" pitchFamily="34" charset="-120"/>
                <a:ea typeface="微軟正黑體" pitchFamily="34" charset="-120"/>
              </a:rPr>
              <a:t>萬</a:t>
            </a:r>
            <a:r>
              <a:rPr lang="en-US" altLang="zh-TW" sz="1300" dirty="0" smtClean="0">
                <a:solidFill>
                  <a:srgbClr val="000000"/>
                </a:solidFill>
                <a:latin typeface="微軟正黑體" pitchFamily="34" charset="-120"/>
                <a:ea typeface="微軟正黑體" pitchFamily="34" charset="-120"/>
              </a:rPr>
              <a:t>-1.8</a:t>
            </a:r>
            <a:r>
              <a:rPr lang="zh-TW" altLang="en-US" sz="1300" dirty="0" smtClean="0">
                <a:solidFill>
                  <a:srgbClr val="000000"/>
                </a:solidFill>
                <a:latin typeface="微軟正黑體" pitchFamily="34" charset="-120"/>
                <a:ea typeface="微軟正黑體" pitchFamily="34" charset="-120"/>
              </a:rPr>
              <a:t>萬元   </a:t>
            </a:r>
            <a:r>
              <a:rPr lang="en-US" altLang="zh-TW" sz="1300" dirty="0" smtClean="0">
                <a:solidFill>
                  <a:srgbClr val="000000"/>
                </a:solidFill>
                <a:latin typeface="微軟正黑體" pitchFamily="34" charset="-120"/>
                <a:ea typeface="微軟正黑體" pitchFamily="34" charset="-120"/>
              </a:rPr>
              <a:t>68%</a:t>
            </a:r>
            <a:endParaRPr lang="en-US" altLang="zh-TW" sz="1300" dirty="0">
              <a:solidFill>
                <a:srgbClr val="000000"/>
              </a:solidFill>
              <a:latin typeface="微軟正黑體" pitchFamily="34" charset="-120"/>
              <a:ea typeface="微軟正黑體" pitchFamily="34" charset="-120"/>
            </a:endParaRPr>
          </a:p>
          <a:p>
            <a:pPr fontAlgn="b">
              <a:defRPr/>
            </a:pPr>
            <a:r>
              <a:rPr lang="en-US" altLang="zh-TW" sz="1300" dirty="0" smtClean="0">
                <a:solidFill>
                  <a:srgbClr val="000000"/>
                </a:solidFill>
                <a:latin typeface="微軟正黑體" pitchFamily="34" charset="-120"/>
                <a:ea typeface="微軟正黑體" pitchFamily="34" charset="-120"/>
              </a:rPr>
              <a:t>1.8</a:t>
            </a:r>
            <a:r>
              <a:rPr lang="zh-TW" altLang="en-US" sz="1300" dirty="0" smtClean="0">
                <a:solidFill>
                  <a:srgbClr val="000000"/>
                </a:solidFill>
                <a:latin typeface="微軟正黑體" pitchFamily="34" charset="-120"/>
                <a:ea typeface="微軟正黑體" pitchFamily="34" charset="-120"/>
              </a:rPr>
              <a:t>萬</a:t>
            </a:r>
            <a:r>
              <a:rPr lang="en-US" altLang="zh-TW" sz="1300" dirty="0" smtClean="0">
                <a:solidFill>
                  <a:srgbClr val="000000"/>
                </a:solidFill>
                <a:latin typeface="微軟正黑體" pitchFamily="34" charset="-120"/>
                <a:ea typeface="微軟正黑體" pitchFamily="34" charset="-120"/>
              </a:rPr>
              <a:t>-2.4</a:t>
            </a:r>
            <a:r>
              <a:rPr lang="zh-TW" altLang="en-US" sz="1300" dirty="0" smtClean="0">
                <a:solidFill>
                  <a:srgbClr val="000000"/>
                </a:solidFill>
                <a:latin typeface="微軟正黑體" pitchFamily="34" charset="-120"/>
                <a:ea typeface="微軟正黑體" pitchFamily="34" charset="-120"/>
              </a:rPr>
              <a:t>萬元   </a:t>
            </a:r>
            <a:r>
              <a:rPr lang="en-US" altLang="zh-TW" sz="1300" dirty="0" smtClean="0">
                <a:solidFill>
                  <a:srgbClr val="000000"/>
                </a:solidFill>
                <a:latin typeface="微軟正黑體" pitchFamily="34" charset="-120"/>
                <a:ea typeface="微軟正黑體" pitchFamily="34" charset="-120"/>
              </a:rPr>
              <a:t>82%</a:t>
            </a:r>
            <a:endParaRPr lang="en-US" altLang="zh-TW" sz="1300" dirty="0">
              <a:solidFill>
                <a:srgbClr val="000000"/>
              </a:solidFill>
              <a:latin typeface="微軟正黑體" pitchFamily="34" charset="-120"/>
              <a:ea typeface="微軟正黑體" pitchFamily="34" charset="-120"/>
            </a:endParaRPr>
          </a:p>
          <a:p>
            <a:pPr fontAlgn="b">
              <a:defRPr/>
            </a:pPr>
            <a:r>
              <a:rPr lang="en-US" altLang="zh-TW" sz="1300" dirty="0" smtClean="0">
                <a:solidFill>
                  <a:srgbClr val="000000"/>
                </a:solidFill>
                <a:latin typeface="微軟正黑體" pitchFamily="34" charset="-120"/>
                <a:ea typeface="微軟正黑體" pitchFamily="34" charset="-120"/>
              </a:rPr>
              <a:t>2.4</a:t>
            </a:r>
            <a:r>
              <a:rPr lang="zh-TW" altLang="en-US" sz="1300" dirty="0" smtClean="0">
                <a:solidFill>
                  <a:srgbClr val="000000"/>
                </a:solidFill>
                <a:latin typeface="微軟正黑體" pitchFamily="34" charset="-120"/>
                <a:ea typeface="微軟正黑體" pitchFamily="34" charset="-120"/>
              </a:rPr>
              <a:t>萬元以上      </a:t>
            </a:r>
            <a:r>
              <a:rPr lang="en-US" altLang="zh-TW" sz="1300" dirty="0" smtClean="0">
                <a:solidFill>
                  <a:srgbClr val="000000"/>
                </a:solidFill>
                <a:latin typeface="微軟正黑體" pitchFamily="34" charset="-120"/>
                <a:ea typeface="微軟正黑體" pitchFamily="34" charset="-120"/>
              </a:rPr>
              <a:t>89</a:t>
            </a:r>
            <a:r>
              <a:rPr lang="en-US" altLang="zh-TW" sz="1300" dirty="0">
                <a:solidFill>
                  <a:srgbClr val="000000"/>
                </a:solidFill>
                <a:latin typeface="微軟正黑體" pitchFamily="34" charset="-120"/>
                <a:ea typeface="微軟正黑體" pitchFamily="34" charset="-120"/>
              </a:rPr>
              <a:t>%</a:t>
            </a:r>
            <a:endParaRPr lang="zh-TW" altLang="en-US" sz="1300" dirty="0">
              <a:solidFill>
                <a:srgbClr val="000000"/>
              </a:solidFill>
              <a:latin typeface="微軟正黑體" pitchFamily="34" charset="-120"/>
              <a:ea typeface="微軟正黑體" pitchFamily="34" charset="-12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ox(in)">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chart_信息溝通.jpg"/>
          <p:cNvPicPr>
            <a:picLocks noChangeAspect="1"/>
          </p:cNvPicPr>
          <p:nvPr/>
        </p:nvPicPr>
        <p:blipFill>
          <a:blip r:embed="rId3" cstate="print"/>
          <a:stretch>
            <a:fillRect/>
          </a:stretch>
        </p:blipFill>
        <p:spPr>
          <a:xfrm>
            <a:off x="0" y="1143000"/>
            <a:ext cx="9144000" cy="4572000"/>
          </a:xfrm>
          <a:prstGeom prst="rect">
            <a:avLst/>
          </a:prstGeom>
        </p:spPr>
      </p:pic>
      <p:sp>
        <p:nvSpPr>
          <p:cNvPr id="5" name="投影片編號版面配置區 3"/>
          <p:cNvSpPr>
            <a:spLocks noGrp="1"/>
          </p:cNvSpPr>
          <p:nvPr>
            <p:ph type="sldNum" sz="quarter" idx="10"/>
          </p:nvPr>
        </p:nvSpPr>
        <p:spPr/>
        <p:txBody>
          <a:bodyPr/>
          <a:lstStyle/>
          <a:p>
            <a:pPr>
              <a:defRPr/>
            </a:pPr>
            <a:fld id="{DE9FF31F-5D5C-4EB4-9872-98921C3D0D52}" type="slidenum">
              <a:rPr lang="en-US" altLang="zh-TW"/>
              <a:pPr>
                <a:defRPr/>
              </a:pPr>
              <a:t>19</a:t>
            </a:fld>
            <a:endParaRPr lang="en-US" altLang="zh-TW"/>
          </a:p>
        </p:txBody>
      </p:sp>
      <p:sp>
        <p:nvSpPr>
          <p:cNvPr id="19460" name="Rectangle 2"/>
          <p:cNvSpPr>
            <a:spLocks noGrp="1" noChangeArrowheads="1"/>
          </p:cNvSpPr>
          <p:nvPr>
            <p:ph type="title"/>
          </p:nvPr>
        </p:nvSpPr>
        <p:spPr/>
        <p:txBody>
          <a:bodyPr/>
          <a:lstStyle/>
          <a:p>
            <a:r>
              <a:rPr lang="en-US" altLang="zh-TW" sz="3200" dirty="0" smtClean="0"/>
              <a:t>7</a:t>
            </a:r>
            <a:r>
              <a:rPr lang="zh-TW" altLang="en-US" sz="3200" dirty="0" smtClean="0"/>
              <a:t>、網</a:t>
            </a:r>
            <a:r>
              <a:rPr lang="zh-CN" altLang="en-US" sz="3200" dirty="0" smtClean="0"/>
              <a:t>絡</a:t>
            </a:r>
            <a:r>
              <a:rPr lang="zh-TW" altLang="en-US" sz="3200" dirty="0" smtClean="0"/>
              <a:t>為</a:t>
            </a:r>
            <a:r>
              <a:rPr lang="zh-CN" altLang="en-US" sz="3200" dirty="0" smtClean="0"/>
              <a:t>信息</a:t>
            </a:r>
            <a:r>
              <a:rPr lang="zh-TW" altLang="en-US" sz="3200" dirty="0" smtClean="0"/>
              <a:t>及社交</a:t>
            </a:r>
            <a:r>
              <a:rPr lang="zh-CN" altLang="en-US" sz="3200" dirty="0" smtClean="0"/>
              <a:t>重要工具 （一）</a:t>
            </a:r>
            <a:endParaRPr lang="en-US" altLang="zh-CN" sz="3200" dirty="0" smtClean="0"/>
          </a:p>
        </p:txBody>
      </p:sp>
      <p:sp>
        <p:nvSpPr>
          <p:cNvPr id="19461" name="Text Box 5"/>
          <p:cNvSpPr txBox="1">
            <a:spLocks noChangeArrowheads="1"/>
          </p:cNvSpPr>
          <p:nvPr/>
        </p:nvSpPr>
        <p:spPr bwMode="auto">
          <a:xfrm>
            <a:off x="1524000" y="5638800"/>
            <a:ext cx="7391400" cy="1015663"/>
          </a:xfrm>
          <a:prstGeom prst="rect">
            <a:avLst/>
          </a:prstGeom>
          <a:noFill/>
          <a:ln w="12700" cap="sq" algn="ctr">
            <a:noFill/>
            <a:miter lim="800000"/>
            <a:headEnd type="none" w="sm" len="sm"/>
            <a:tailEnd type="none" w="sm" len="sm"/>
          </a:ln>
        </p:spPr>
        <p:txBody>
          <a:bodyPr>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網民上網的主要活動包括瀏覽網上新聞及使用搜尋引擎，八成一的網民平時有上網瀏覽新聞；八成二的網民平時有使用搜尋引擎找尋資料。</a:t>
            </a:r>
            <a:endParaRPr lang="en-US" altLang="zh-TW" sz="1200" dirty="0" smtClean="0">
              <a:solidFill>
                <a:schemeClr val="folHlink"/>
              </a:solidFill>
              <a:latin typeface="微軟正黑體" pitchFamily="34" charset="-120"/>
              <a:ea typeface="微軟正黑體" pitchFamily="34" charset="-120"/>
            </a:endParaRPr>
          </a:p>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在社交方面，五成的網民有使用社交網站</a:t>
            </a:r>
            <a:r>
              <a:rPr lang="en-US" altLang="zh-CN" sz="1200" dirty="0" smtClean="0">
                <a:solidFill>
                  <a:schemeClr val="folHlink"/>
                </a:solidFill>
                <a:latin typeface="微軟正黑體" pitchFamily="34" charset="-120"/>
                <a:ea typeface="微軟正黑體" pitchFamily="34" charset="-120"/>
              </a:rPr>
              <a:t>F</a:t>
            </a:r>
            <a:r>
              <a:rPr lang="en-US" altLang="zh-TW" sz="1200" dirty="0" smtClean="0">
                <a:solidFill>
                  <a:schemeClr val="folHlink"/>
                </a:solidFill>
                <a:latin typeface="微軟正黑體" pitchFamily="34" charset="-120"/>
                <a:ea typeface="微軟正黑體" pitchFamily="34" charset="-120"/>
              </a:rPr>
              <a:t>acebook</a:t>
            </a:r>
            <a:r>
              <a:rPr lang="zh-TW" altLang="en-US" sz="1200" dirty="0" smtClean="0">
                <a:solidFill>
                  <a:schemeClr val="folHlink"/>
                </a:solidFill>
                <a:latin typeface="微軟正黑體" pitchFamily="34" charset="-120"/>
                <a:ea typeface="微軟正黑體" pitchFamily="34" charset="-120"/>
              </a:rPr>
              <a:t>；五成二的網民有使用即時通訊軟件。</a:t>
            </a:r>
            <a:endParaRPr lang="zh-TW" altLang="en-US" sz="1200" dirty="0">
              <a:solidFill>
                <a:schemeClr val="folHlink"/>
              </a:solidFill>
              <a:latin typeface="微軟正黑體" pitchFamily="34" charset="-120"/>
              <a:ea typeface="微軟正黑體" pitchFamily="34" charset="-120"/>
            </a:endParaRPr>
          </a:p>
        </p:txBody>
      </p:sp>
      <p:sp>
        <p:nvSpPr>
          <p:cNvPr id="6" name="右大括弧 5"/>
          <p:cNvSpPr/>
          <p:nvPr/>
        </p:nvSpPr>
        <p:spPr bwMode="auto">
          <a:xfrm>
            <a:off x="7010400" y="1371600"/>
            <a:ext cx="228600" cy="990600"/>
          </a:xfrm>
          <a:prstGeom prst="rightBrace">
            <a:avLst/>
          </a:prstGeom>
          <a:solidFill>
            <a:srgbClr val="EE126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ndParaRPr>
          </a:p>
        </p:txBody>
      </p:sp>
      <p:sp>
        <p:nvSpPr>
          <p:cNvPr id="7" name="右大括弧 6"/>
          <p:cNvSpPr/>
          <p:nvPr/>
        </p:nvSpPr>
        <p:spPr bwMode="auto">
          <a:xfrm>
            <a:off x="7010400" y="2514600"/>
            <a:ext cx="228600" cy="1143000"/>
          </a:xfrm>
          <a:prstGeom prst="rightBrace">
            <a:avLst/>
          </a:prstGeom>
          <a:solidFill>
            <a:srgbClr val="FFC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ndParaRPr>
          </a:p>
        </p:txBody>
      </p:sp>
      <p:sp>
        <p:nvSpPr>
          <p:cNvPr id="9" name="右大括弧 8"/>
          <p:cNvSpPr/>
          <p:nvPr/>
        </p:nvSpPr>
        <p:spPr bwMode="auto">
          <a:xfrm>
            <a:off x="8610600" y="3810000"/>
            <a:ext cx="228600" cy="1295400"/>
          </a:xfrm>
          <a:prstGeom prst="rightBrace">
            <a:avLst/>
          </a:prstGeom>
          <a:solidFill>
            <a:srgbClr val="92D05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76200"/>
            <a:ext cx="8905875" cy="1066800"/>
          </a:xfrm>
        </p:spPr>
        <p:txBody>
          <a:bodyPr/>
          <a:lstStyle/>
          <a:p>
            <a:r>
              <a:rPr lang="zh-CN" altLang="en-US" dirty="0" smtClean="0">
                <a:latin typeface="微軟正黑體" pitchFamily="34" charset="-120"/>
                <a:ea typeface="微軟正黑體" pitchFamily="34" charset="-120"/>
              </a:rPr>
              <a:t>報告內容</a:t>
            </a:r>
          </a:p>
        </p:txBody>
      </p:sp>
      <p:sp>
        <p:nvSpPr>
          <p:cNvPr id="6147" name="Rectangle 3"/>
          <p:cNvSpPr>
            <a:spLocks noGrp="1" noChangeArrowheads="1"/>
          </p:cNvSpPr>
          <p:nvPr>
            <p:ph idx="1"/>
          </p:nvPr>
        </p:nvSpPr>
        <p:spPr>
          <a:xfrm>
            <a:off x="0" y="1066800"/>
            <a:ext cx="9144000" cy="4648200"/>
          </a:xfrm>
          <a:solidFill>
            <a:srgbClr val="FFFFFF"/>
          </a:solidFill>
        </p:spPr>
        <p:txBody>
          <a:bodyPr/>
          <a:lstStyle/>
          <a:p>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  研究計劃說明</a:t>
            </a:r>
            <a:endParaRPr lang="zh-CN" altLang="en-US" sz="2800" dirty="0" smtClean="0">
              <a:latin typeface="微軟正黑體" pitchFamily="34" charset="-120"/>
              <a:ea typeface="微軟正黑體" pitchFamily="34" charset="-120"/>
            </a:endParaRPr>
          </a:p>
          <a:p>
            <a:r>
              <a:rPr lang="zh-CN" altLang="en-US" sz="2800" dirty="0" smtClean="0">
                <a:latin typeface="微軟正黑體" pitchFamily="34" charset="-120"/>
                <a:ea typeface="微軟正黑體" pitchFamily="34" charset="-120"/>
              </a:rPr>
              <a:t>  調查主題</a:t>
            </a:r>
          </a:p>
          <a:p>
            <a:r>
              <a:rPr lang="zh-CN" altLang="en-US" sz="2800" dirty="0" smtClean="0">
                <a:latin typeface="微軟正黑體" pitchFamily="34" charset="-120"/>
                <a:ea typeface="微軟正黑體" pitchFamily="34" charset="-120"/>
              </a:rPr>
              <a:t>  調查方法</a:t>
            </a:r>
          </a:p>
          <a:p>
            <a:r>
              <a:rPr lang="zh-TW" altLang="en-US" sz="2800" dirty="0" smtClean="0">
                <a:latin typeface="微軟正黑體" pitchFamily="34" charset="-120"/>
                <a:ea typeface="微軟正黑體" pitchFamily="34" charset="-120"/>
              </a:rPr>
              <a:t>  互聯網在本澳的使用狀況及發展趨勢</a:t>
            </a:r>
            <a:endParaRPr lang="zh-CN" altLang="en-US" sz="2800" dirty="0" smtClean="0">
              <a:latin typeface="微軟正黑體" pitchFamily="34" charset="-120"/>
              <a:ea typeface="微軟正黑體" pitchFamily="34" charset="-120"/>
            </a:endParaRPr>
          </a:p>
          <a:p>
            <a:r>
              <a:rPr lang="zh-CN" altLang="en-US" sz="2800" dirty="0" smtClean="0">
                <a:latin typeface="微軟正黑體" pitchFamily="34" charset="-120"/>
                <a:ea typeface="微軟正黑體" pitchFamily="34" charset="-120"/>
              </a:rPr>
              <a:t>  結語</a:t>
            </a:r>
          </a:p>
        </p:txBody>
      </p:sp>
      <p:sp>
        <p:nvSpPr>
          <p:cNvPr id="4" name="橢圓 3"/>
          <p:cNvSpPr/>
          <p:nvPr/>
        </p:nvSpPr>
        <p:spPr bwMode="auto">
          <a:xfrm>
            <a:off x="4114800" y="838200"/>
            <a:ext cx="2362200" cy="2362200"/>
          </a:xfrm>
          <a:prstGeom prst="ellipse">
            <a:avLst/>
          </a:prstGeom>
          <a:solidFill>
            <a:srgbClr val="FFFFFF"/>
          </a:solidFill>
          <a:ln w="635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第</a:t>
            </a:r>
            <a:r>
              <a:rPr kumimoji="0" lang="en-US" altLang="zh-TW" sz="8000" b="1" i="0" u="none" strike="noStrike" cap="none" normalizeH="0" baseline="0" dirty="0" smtClean="0">
                <a:ln>
                  <a:noFill/>
                </a:ln>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9</a:t>
            </a: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個年頭</a:t>
            </a:r>
          </a:p>
        </p:txBody>
      </p:sp>
      <p:sp>
        <p:nvSpPr>
          <p:cNvPr id="5" name="橢圓 4"/>
          <p:cNvSpPr/>
          <p:nvPr/>
        </p:nvSpPr>
        <p:spPr bwMode="auto">
          <a:xfrm>
            <a:off x="6172200" y="1295400"/>
            <a:ext cx="2743200" cy="2362200"/>
          </a:xfrm>
          <a:prstGeom prst="ellipse">
            <a:avLst/>
          </a:prstGeom>
          <a:solidFill>
            <a:srgbClr val="FFFFFF"/>
          </a:solidFill>
          <a:ln w="635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第</a:t>
            </a:r>
            <a:r>
              <a:rPr kumimoji="0" lang="en-US" altLang="zh-TW" sz="8800" b="1" i="0" u="none" strike="noStrike" cap="none" normalizeH="0" baseline="0" dirty="0" smtClean="0">
                <a:ln>
                  <a:noFill/>
                </a:ln>
                <a:solidFill>
                  <a:srgbClr val="00B050"/>
                </a:solidFill>
                <a:effectLst>
                  <a:outerShdw blurRad="38100" dist="38100" dir="2700000" algn="tl">
                    <a:srgbClr val="000000">
                      <a:alpha val="43137"/>
                    </a:srgbClr>
                  </a:outerShdw>
                </a:effectLst>
                <a:latin typeface="微軟正黑體" pitchFamily="34" charset="-120"/>
                <a:ea typeface="微軟正黑體" pitchFamily="34" charset="-120"/>
              </a:rPr>
              <a:t>8</a:t>
            </a:r>
            <a:r>
              <a:rPr lang="zh-CN" altLang="en-US" b="1" dirty="0" smtClean="0">
                <a:latin typeface="微軟正黑體" pitchFamily="34" charset="-120"/>
                <a:ea typeface="微軟正黑體" pitchFamily="34" charset="-120"/>
              </a:rPr>
              <a:t>次調查</a:t>
            </a: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報告</a:t>
            </a:r>
          </a:p>
        </p:txBody>
      </p:sp>
      <p:sp>
        <p:nvSpPr>
          <p:cNvPr id="6" name="橢圓 5"/>
          <p:cNvSpPr/>
          <p:nvPr/>
        </p:nvSpPr>
        <p:spPr bwMode="auto">
          <a:xfrm>
            <a:off x="3810000" y="3581400"/>
            <a:ext cx="4724400" cy="3048000"/>
          </a:xfrm>
          <a:prstGeom prst="ellipse">
            <a:avLst/>
          </a:prstGeom>
          <a:solidFill>
            <a:srgbClr val="FFFFFF"/>
          </a:solidFill>
          <a:ln w="635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8800" b="1" i="0" u="none" strike="noStrike" cap="none" normalizeH="0" baseline="0" dirty="0" smtClean="0">
                <a:ln>
                  <a:noFill/>
                </a:ln>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7</a:t>
            </a:r>
            <a:r>
              <a:rPr kumimoji="0" lang="zh-TW" altLang="en-US" sz="6000" b="1" i="0" u="none" strike="noStrike" cap="none" normalizeH="0" baseline="0" dirty="0" smtClean="0">
                <a:ln>
                  <a:noFill/>
                </a:ln>
                <a:solidFill>
                  <a:srgbClr val="0070C0"/>
                </a:solidFill>
                <a:effectLst/>
                <a:latin typeface="微軟正黑體" pitchFamily="34" charset="-120"/>
                <a:ea typeface="微軟正黑體" pitchFamily="34" charset="-120"/>
              </a:rPr>
              <a:t>大趨勢</a:t>
            </a:r>
          </a:p>
        </p:txBody>
      </p:sp>
      <p:sp>
        <p:nvSpPr>
          <p:cNvPr id="8" name="投影片編號版面配置區 7"/>
          <p:cNvSpPr>
            <a:spLocks noGrp="1"/>
          </p:cNvSpPr>
          <p:nvPr>
            <p:ph type="sldNum" sz="quarter" idx="10"/>
          </p:nvPr>
        </p:nvSpPr>
        <p:spPr/>
        <p:txBody>
          <a:bodyPr/>
          <a:lstStyle/>
          <a:p>
            <a:pPr>
              <a:defRPr/>
            </a:pPr>
            <a:fld id="{E4996568-3205-4DD0-9DB7-5DA006B5528C}" type="slidenum">
              <a:rPr lang="en-US" altLang="zh-TW" smtClean="0"/>
              <a:pPr>
                <a:defRPr/>
              </a:pPr>
              <a:t>2</a:t>
            </a:fld>
            <a:endParaRPr lang="en-US" altLang="zh-TW"/>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1" nodeType="clickEffect">
                                  <p:stCondLst>
                                    <p:cond delay="0"/>
                                  </p:stCondLst>
                                  <p:childTnLst>
                                    <p:animRot by="21600000">
                                      <p:cBhvr>
                                        <p:cTn id="23"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chart_搜尋引擎_新聞網.jpg"/>
          <p:cNvPicPr>
            <a:picLocks noChangeAspect="1"/>
          </p:cNvPicPr>
          <p:nvPr/>
        </p:nvPicPr>
        <p:blipFill>
          <a:blip r:embed="rId3" cstate="print"/>
          <a:stretch>
            <a:fillRect/>
          </a:stretch>
        </p:blipFill>
        <p:spPr>
          <a:xfrm>
            <a:off x="0" y="1143000"/>
            <a:ext cx="9144000" cy="4572000"/>
          </a:xfrm>
          <a:prstGeom prst="rect">
            <a:avLst/>
          </a:prstGeom>
        </p:spPr>
      </p:pic>
      <p:sp>
        <p:nvSpPr>
          <p:cNvPr id="5" name="投影片編號版面配置區 3"/>
          <p:cNvSpPr>
            <a:spLocks noGrp="1"/>
          </p:cNvSpPr>
          <p:nvPr>
            <p:ph type="sldNum" sz="quarter" idx="10"/>
          </p:nvPr>
        </p:nvSpPr>
        <p:spPr/>
        <p:txBody>
          <a:bodyPr/>
          <a:lstStyle/>
          <a:p>
            <a:pPr>
              <a:defRPr/>
            </a:pPr>
            <a:fld id="{DE9FF31F-5D5C-4EB4-9872-98921C3D0D52}" type="slidenum">
              <a:rPr lang="en-US" altLang="zh-TW"/>
              <a:pPr>
                <a:defRPr/>
              </a:pPr>
              <a:t>20</a:t>
            </a:fld>
            <a:endParaRPr lang="en-US" altLang="zh-TW" dirty="0"/>
          </a:p>
        </p:txBody>
      </p:sp>
      <p:sp>
        <p:nvSpPr>
          <p:cNvPr id="19460" name="Rectangle 2"/>
          <p:cNvSpPr>
            <a:spLocks noGrp="1" noChangeArrowheads="1"/>
          </p:cNvSpPr>
          <p:nvPr>
            <p:ph type="title"/>
          </p:nvPr>
        </p:nvSpPr>
        <p:spPr/>
        <p:txBody>
          <a:bodyPr/>
          <a:lstStyle/>
          <a:p>
            <a:r>
              <a:rPr lang="en-US" altLang="zh-TW" sz="3200" dirty="0" smtClean="0"/>
              <a:t>7</a:t>
            </a:r>
            <a:r>
              <a:rPr lang="zh-TW" altLang="en-US" sz="3200" dirty="0" smtClean="0"/>
              <a:t>、網</a:t>
            </a:r>
            <a:r>
              <a:rPr lang="zh-CN" altLang="en-US" sz="3200" dirty="0" smtClean="0"/>
              <a:t>絡</a:t>
            </a:r>
            <a:r>
              <a:rPr lang="zh-TW" altLang="en-US" sz="3200" dirty="0" smtClean="0"/>
              <a:t>為</a:t>
            </a:r>
            <a:r>
              <a:rPr lang="zh-CN" altLang="en-US" sz="3200" dirty="0" smtClean="0"/>
              <a:t>信息</a:t>
            </a:r>
            <a:r>
              <a:rPr lang="zh-TW" altLang="en-US" sz="3200" dirty="0" smtClean="0"/>
              <a:t>及社交</a:t>
            </a:r>
            <a:r>
              <a:rPr lang="zh-CN" altLang="en-US" sz="3200" dirty="0" smtClean="0"/>
              <a:t>重要工具 （</a:t>
            </a:r>
            <a:r>
              <a:rPr lang="zh-TW" altLang="en-US" sz="3200" dirty="0" smtClean="0"/>
              <a:t>二</a:t>
            </a:r>
            <a:r>
              <a:rPr lang="zh-CN" altLang="en-US" sz="3200" dirty="0" smtClean="0"/>
              <a:t>）</a:t>
            </a:r>
            <a:endParaRPr lang="en-US" altLang="zh-CN" sz="3200" dirty="0" smtClean="0"/>
          </a:p>
        </p:txBody>
      </p:sp>
      <p:sp>
        <p:nvSpPr>
          <p:cNvPr id="19461" name="Text Box 5"/>
          <p:cNvSpPr txBox="1">
            <a:spLocks noChangeArrowheads="1"/>
          </p:cNvSpPr>
          <p:nvPr/>
        </p:nvSpPr>
        <p:spPr bwMode="auto">
          <a:xfrm>
            <a:off x="1447800" y="5562600"/>
            <a:ext cx="7696200" cy="1107996"/>
          </a:xfrm>
          <a:prstGeom prst="rect">
            <a:avLst/>
          </a:prstGeom>
          <a:noFill/>
          <a:ln w="12700" cap="sq" algn="ctr">
            <a:noFill/>
            <a:miter lim="800000"/>
            <a:headEnd type="none" w="sm" len="sm"/>
            <a:tailEnd type="none" w="sm" len="sm"/>
          </a:ln>
        </p:spPr>
        <p:txBody>
          <a:bodyPr wrap="square">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有使用搜尋引擎的網民或有瀏覽網上新聞的網民最常使用的搜尋引擎或最常到的新聞網站都是雅虎</a:t>
            </a:r>
            <a:r>
              <a:rPr lang="en-US" altLang="zh-TW" sz="1200" dirty="0" smtClean="0">
                <a:solidFill>
                  <a:schemeClr val="folHlink"/>
                </a:solidFill>
                <a:latin typeface="微軟正黑體" pitchFamily="34" charset="-120"/>
                <a:ea typeface="微軟正黑體" pitchFamily="34" charset="-120"/>
              </a:rPr>
              <a:t>Yahoo</a:t>
            </a:r>
            <a:r>
              <a:rPr lang="zh-TW" altLang="en-US" sz="1200" dirty="0" smtClean="0">
                <a:solidFill>
                  <a:schemeClr val="folHlink"/>
                </a:solidFill>
                <a:latin typeface="微軟正黑體" pitchFamily="34" charset="-120"/>
                <a:ea typeface="微軟正黑體" pitchFamily="34" charset="-120"/>
              </a:rPr>
              <a:t>。</a:t>
            </a:r>
            <a:endParaRPr lang="en-US" altLang="zh-TW" sz="1200" dirty="0" smtClean="0">
              <a:solidFill>
                <a:schemeClr val="folHlink"/>
              </a:solidFill>
              <a:latin typeface="微軟正黑體" pitchFamily="34" charset="-120"/>
              <a:ea typeface="微軟正黑體" pitchFamily="34" charset="-120"/>
            </a:endParaRPr>
          </a:p>
          <a:p>
            <a:pPr algn="just">
              <a:lnSpc>
                <a:spcPct val="150000"/>
              </a:lnSpc>
              <a:spcBef>
                <a:spcPct val="50000"/>
              </a:spcBef>
            </a:pPr>
            <a:r>
              <a:rPr lang="en-US" altLang="zh-TW" sz="1200" dirty="0" smtClean="0">
                <a:solidFill>
                  <a:schemeClr val="folHlink"/>
                </a:solidFill>
                <a:latin typeface="微軟正黑體" pitchFamily="34" charset="-120"/>
                <a:ea typeface="微軟正黑體" pitchFamily="34" charset="-120"/>
              </a:rPr>
              <a:t>82%</a:t>
            </a:r>
            <a:r>
              <a:rPr lang="zh-TW" altLang="en-US" sz="1200" dirty="0" smtClean="0">
                <a:solidFill>
                  <a:schemeClr val="folHlink"/>
                </a:solidFill>
                <a:latin typeface="微軟正黑體" pitchFamily="34" charset="-120"/>
                <a:ea typeface="微軟正黑體" pitchFamily="34" charset="-120"/>
              </a:rPr>
              <a:t>有使用搜尋引擎的網民最常用雅虎搜尋資訊，其次是</a:t>
            </a:r>
            <a:r>
              <a:rPr lang="en-US" altLang="zh-TW" sz="1200" dirty="0" smtClean="0">
                <a:solidFill>
                  <a:schemeClr val="folHlink"/>
                </a:solidFill>
                <a:latin typeface="微軟正黑體" pitchFamily="34" charset="-120"/>
                <a:ea typeface="微軟正黑體" pitchFamily="34" charset="-120"/>
              </a:rPr>
              <a:t>61%</a:t>
            </a:r>
            <a:r>
              <a:rPr lang="zh-TW" altLang="en-US" sz="1200" dirty="0" smtClean="0">
                <a:solidFill>
                  <a:schemeClr val="folHlink"/>
                </a:solidFill>
                <a:latin typeface="微軟正黑體" pitchFamily="34" charset="-120"/>
                <a:ea typeface="微軟正黑體" pitchFamily="34" charset="-120"/>
              </a:rPr>
              <a:t>有使用搜尋引擎的網民最常用谷歌搜尋資訊。</a:t>
            </a:r>
            <a:endParaRPr lang="en-US" altLang="zh-TW" sz="1200" dirty="0" smtClean="0">
              <a:solidFill>
                <a:schemeClr val="folHlink"/>
              </a:solidFill>
              <a:latin typeface="微軟正黑體" pitchFamily="34" charset="-120"/>
              <a:ea typeface="微軟正黑體" pitchFamily="34" charset="-120"/>
            </a:endParaRPr>
          </a:p>
          <a:p>
            <a:pPr algn="just">
              <a:lnSpc>
                <a:spcPct val="150000"/>
              </a:lnSpc>
              <a:spcBef>
                <a:spcPct val="50000"/>
              </a:spcBef>
            </a:pPr>
            <a:r>
              <a:rPr lang="en-US" altLang="zh-TW" sz="1200" dirty="0" smtClean="0">
                <a:solidFill>
                  <a:schemeClr val="folHlink"/>
                </a:solidFill>
                <a:latin typeface="微軟正黑體" pitchFamily="34" charset="-120"/>
                <a:ea typeface="微軟正黑體" pitchFamily="34" charset="-120"/>
              </a:rPr>
              <a:t>62%</a:t>
            </a:r>
            <a:r>
              <a:rPr lang="zh-TW" altLang="en-US" sz="1200" dirty="0" smtClean="0">
                <a:solidFill>
                  <a:schemeClr val="folHlink"/>
                </a:solidFill>
                <a:latin typeface="微軟正黑體" pitchFamily="34" charset="-120"/>
                <a:ea typeface="微軟正黑體" pitchFamily="34" charset="-120"/>
              </a:rPr>
              <a:t>有瀏覽網上新聞的網民最常在雅虎瀏覽網上新聞，其次是</a:t>
            </a:r>
            <a:r>
              <a:rPr lang="en-US" altLang="zh-TW" sz="1200" dirty="0" smtClean="0">
                <a:solidFill>
                  <a:schemeClr val="folHlink"/>
                </a:solidFill>
                <a:latin typeface="微軟正黑體" pitchFamily="34" charset="-120"/>
                <a:ea typeface="微軟正黑體" pitchFamily="34" charset="-120"/>
              </a:rPr>
              <a:t>47%</a:t>
            </a:r>
            <a:r>
              <a:rPr lang="zh-TW" altLang="en-US" sz="1200" dirty="0" smtClean="0">
                <a:solidFill>
                  <a:schemeClr val="folHlink"/>
                </a:solidFill>
                <a:latin typeface="微軟正黑體" pitchFamily="34" charset="-120"/>
                <a:ea typeface="微軟正黑體" pitchFamily="34" charset="-120"/>
              </a:rPr>
              <a:t>有瀏覽網上新聞的網民在澳日新聞網看新聞。</a:t>
            </a:r>
            <a:endParaRPr lang="en-US" altLang="zh-TW" sz="1200" dirty="0" smtClean="0">
              <a:solidFill>
                <a:schemeClr val="folHlink"/>
              </a:solidFill>
              <a:latin typeface="微軟正黑體" pitchFamily="34" charset="-120"/>
              <a:ea typeface="微軟正黑體" pitchFamily="34" charset="-120"/>
            </a:endParaRPr>
          </a:p>
        </p:txBody>
      </p:sp>
      <p:sp>
        <p:nvSpPr>
          <p:cNvPr id="7" name="Rectangle 8"/>
          <p:cNvSpPr>
            <a:spLocks noChangeArrowheads="1"/>
          </p:cNvSpPr>
          <p:nvPr/>
        </p:nvSpPr>
        <p:spPr bwMode="auto">
          <a:xfrm>
            <a:off x="0" y="1143000"/>
            <a:ext cx="9144000" cy="2286000"/>
          </a:xfrm>
          <a:prstGeom prst="rect">
            <a:avLst/>
          </a:prstGeom>
          <a:noFill/>
          <a:ln w="38100" cap="sq">
            <a:solidFill>
              <a:srgbClr val="FF0000"/>
            </a:solidFill>
            <a:miter lim="800000"/>
            <a:headEnd type="none" w="sm" len="sm"/>
            <a:tailEnd type="none" w="sm" len="sm"/>
          </a:ln>
        </p:spPr>
        <p:txBody>
          <a:bodyPr wrap="none" anchor="ctr"/>
          <a:lstStyle/>
          <a:p>
            <a:endParaRPr lang="zh-TW" altLang="en-US"/>
          </a:p>
        </p:txBody>
      </p:sp>
      <p:sp>
        <p:nvSpPr>
          <p:cNvPr id="9" name="Rectangle 8"/>
          <p:cNvSpPr>
            <a:spLocks noChangeArrowheads="1"/>
          </p:cNvSpPr>
          <p:nvPr/>
        </p:nvSpPr>
        <p:spPr bwMode="auto">
          <a:xfrm>
            <a:off x="0" y="3429000"/>
            <a:ext cx="9144000" cy="2133600"/>
          </a:xfrm>
          <a:prstGeom prst="rect">
            <a:avLst/>
          </a:prstGeom>
          <a:noFill/>
          <a:ln w="38100" cap="sq">
            <a:solidFill>
              <a:srgbClr val="FF0000"/>
            </a:solidFill>
            <a:miter lim="800000"/>
            <a:headEnd type="none" w="sm" len="sm"/>
            <a:tailEnd type="none" w="sm" len="sm"/>
          </a:ln>
        </p:spPr>
        <p:txBody>
          <a:bodyPr wrap="none" anchor="ctr"/>
          <a:lstStyle/>
          <a:p>
            <a:endParaRPr lang="zh-TW" altLang="en-US"/>
          </a:p>
        </p:txBody>
      </p:sp>
      <p:sp>
        <p:nvSpPr>
          <p:cNvPr id="10" name="文字方塊 9"/>
          <p:cNvSpPr txBox="1"/>
          <p:nvPr/>
        </p:nvSpPr>
        <p:spPr>
          <a:xfrm>
            <a:off x="4800600" y="2971800"/>
            <a:ext cx="4343400" cy="369332"/>
          </a:xfrm>
          <a:prstGeom prst="rect">
            <a:avLst/>
          </a:prstGeom>
          <a:noFill/>
        </p:spPr>
        <p:txBody>
          <a:bodyPr wrap="square" rtlCol="0">
            <a:spAutoFit/>
          </a:bodyPr>
          <a:lstStyle/>
          <a:p>
            <a:r>
              <a:rPr lang="zh-TW" altLang="en-US" sz="1800" b="1" dirty="0" smtClean="0">
                <a:solidFill>
                  <a:srgbClr val="C00000"/>
                </a:solidFill>
                <a:latin typeface="微軟正黑體" pitchFamily="34" charset="-120"/>
                <a:ea typeface="微軟正黑體" pitchFamily="34" charset="-120"/>
              </a:rPr>
              <a:t>有使用搜尋引擎的網民最常用的搜尋引擎</a:t>
            </a:r>
            <a:endParaRPr lang="zh-TW" altLang="en-US" sz="1800" b="1" dirty="0">
              <a:solidFill>
                <a:srgbClr val="C00000"/>
              </a:solidFill>
              <a:latin typeface="微軟正黑體" pitchFamily="34" charset="-120"/>
              <a:ea typeface="微軟正黑體" pitchFamily="34" charset="-120"/>
            </a:endParaRPr>
          </a:p>
        </p:txBody>
      </p:sp>
      <p:sp>
        <p:nvSpPr>
          <p:cNvPr id="12" name="文字方塊 11"/>
          <p:cNvSpPr txBox="1"/>
          <p:nvPr/>
        </p:nvSpPr>
        <p:spPr>
          <a:xfrm>
            <a:off x="4824000" y="4800600"/>
            <a:ext cx="4320000" cy="369332"/>
          </a:xfrm>
          <a:prstGeom prst="rect">
            <a:avLst/>
          </a:prstGeom>
          <a:noFill/>
        </p:spPr>
        <p:txBody>
          <a:bodyPr wrap="square" rtlCol="0">
            <a:spAutoFit/>
          </a:bodyPr>
          <a:lstStyle/>
          <a:p>
            <a:r>
              <a:rPr lang="zh-TW" altLang="en-US" sz="1800" b="1" dirty="0" smtClean="0">
                <a:solidFill>
                  <a:srgbClr val="C00000"/>
                </a:solidFill>
                <a:latin typeface="微軟正黑體" pitchFamily="34" charset="-120"/>
                <a:ea typeface="微軟正黑體" pitchFamily="34" charset="-120"/>
              </a:rPr>
              <a:t>有瀏覽網上新聞的網民最常瀏覽的新聞網</a:t>
            </a:r>
            <a:endParaRPr lang="zh-TW" altLang="en-US" sz="1800" b="1" dirty="0">
              <a:solidFill>
                <a:srgbClr val="C00000"/>
              </a:solidFill>
              <a:latin typeface="微軟正黑體" pitchFamily="34" charset="-120"/>
              <a:ea typeface="微軟正黑體" pitchFamily="34" charset="-120"/>
            </a:endParaRPr>
          </a:p>
        </p:txBody>
      </p:sp>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0"/>
          </p:nvPr>
        </p:nvSpPr>
        <p:spPr/>
        <p:txBody>
          <a:bodyPr/>
          <a:lstStyle/>
          <a:p>
            <a:pPr>
              <a:defRPr/>
            </a:pPr>
            <a:fld id="{DE9FF31F-5D5C-4EB4-9872-98921C3D0D52}" type="slidenum">
              <a:rPr lang="en-US" altLang="zh-TW"/>
              <a:pPr>
                <a:defRPr/>
              </a:pPr>
              <a:t>21</a:t>
            </a:fld>
            <a:endParaRPr lang="en-US" altLang="zh-TW"/>
          </a:p>
        </p:txBody>
      </p:sp>
      <p:sp>
        <p:nvSpPr>
          <p:cNvPr id="19460" name="Rectangle 2"/>
          <p:cNvSpPr>
            <a:spLocks noGrp="1" noChangeArrowheads="1"/>
          </p:cNvSpPr>
          <p:nvPr>
            <p:ph type="title"/>
          </p:nvPr>
        </p:nvSpPr>
        <p:spPr/>
        <p:txBody>
          <a:bodyPr/>
          <a:lstStyle/>
          <a:p>
            <a:r>
              <a:rPr lang="en-US" altLang="zh-TW" sz="3200" dirty="0" smtClean="0"/>
              <a:t>7</a:t>
            </a:r>
            <a:r>
              <a:rPr lang="zh-TW" altLang="en-US" sz="3200" dirty="0" smtClean="0"/>
              <a:t>、</a:t>
            </a:r>
            <a:r>
              <a:rPr lang="zh-TW" altLang="en-US" sz="3200" dirty="0" smtClean="0"/>
              <a:t>網絡為</a:t>
            </a:r>
            <a:r>
              <a:rPr lang="zh-CN" altLang="en-US" sz="3200" dirty="0" smtClean="0"/>
              <a:t>信息</a:t>
            </a:r>
            <a:r>
              <a:rPr lang="zh-TW" altLang="en-US" sz="3200" dirty="0" smtClean="0"/>
              <a:t>及社交</a:t>
            </a:r>
            <a:r>
              <a:rPr lang="zh-CN" altLang="en-US" sz="3200" dirty="0" smtClean="0"/>
              <a:t>重要工具 （</a:t>
            </a:r>
            <a:r>
              <a:rPr lang="zh-TW" altLang="en-US" sz="3200" dirty="0" smtClean="0"/>
              <a:t>三</a:t>
            </a:r>
            <a:r>
              <a:rPr lang="zh-CN" altLang="en-US" sz="3200" dirty="0" smtClean="0"/>
              <a:t>）</a:t>
            </a:r>
            <a:endParaRPr lang="en-US" altLang="zh-CN" sz="3200" dirty="0" smtClean="0"/>
          </a:p>
        </p:txBody>
      </p:sp>
      <p:sp>
        <p:nvSpPr>
          <p:cNvPr id="19461" name="Text Box 5"/>
          <p:cNvSpPr txBox="1">
            <a:spLocks noChangeArrowheads="1"/>
          </p:cNvSpPr>
          <p:nvPr/>
        </p:nvSpPr>
        <p:spPr bwMode="auto">
          <a:xfrm>
            <a:off x="1524000" y="5836787"/>
            <a:ext cx="7391400" cy="738664"/>
          </a:xfrm>
          <a:prstGeom prst="rect">
            <a:avLst/>
          </a:prstGeom>
          <a:noFill/>
          <a:ln w="12700" cap="sq" algn="ctr">
            <a:noFill/>
            <a:miter lim="800000"/>
            <a:headEnd type="none" w="sm" len="sm"/>
            <a:tailEnd type="none" w="sm" len="sm"/>
          </a:ln>
        </p:spPr>
        <p:txBody>
          <a:bodyPr>
            <a:spAutoFit/>
          </a:bodyPr>
          <a:lstStyle/>
          <a:p>
            <a:pPr algn="just">
              <a:lnSpc>
                <a:spcPct val="150000"/>
              </a:lnSpc>
              <a:spcBef>
                <a:spcPct val="50000"/>
              </a:spcBef>
            </a:pPr>
            <a:r>
              <a:rPr lang="en-US" altLang="zh-TW" sz="1200" dirty="0" smtClean="0">
                <a:solidFill>
                  <a:schemeClr val="folHlink"/>
                </a:solidFill>
                <a:latin typeface="微軟正黑體" pitchFamily="34" charset="-120"/>
                <a:ea typeface="微軟正黑體" pitchFamily="34" charset="-120"/>
              </a:rPr>
              <a:t>2009</a:t>
            </a:r>
            <a:r>
              <a:rPr lang="zh-TW" altLang="en-US" sz="1200" dirty="0" smtClean="0">
                <a:solidFill>
                  <a:schemeClr val="folHlink"/>
                </a:solidFill>
                <a:latin typeface="微軟正黑體" pitchFamily="34" charset="-120"/>
                <a:ea typeface="微軟正黑體" pitchFamily="34" charset="-120"/>
              </a:rPr>
              <a:t>年</a:t>
            </a:r>
            <a:r>
              <a:rPr lang="en-US" altLang="zh-TW" sz="1200" dirty="0" smtClean="0">
                <a:solidFill>
                  <a:schemeClr val="folHlink"/>
                </a:solidFill>
                <a:latin typeface="微軟正黑體" pitchFamily="34" charset="-120"/>
                <a:ea typeface="微軟正黑體" pitchFamily="34" charset="-120"/>
              </a:rPr>
              <a:t>69%</a:t>
            </a:r>
            <a:r>
              <a:rPr lang="zh-TW" altLang="en-US" sz="1200" dirty="0" smtClean="0">
                <a:solidFill>
                  <a:schemeClr val="folHlink"/>
                </a:solidFill>
                <a:latin typeface="微軟正黑體" pitchFamily="34" charset="-120"/>
                <a:ea typeface="微軟正黑體" pitchFamily="34" charset="-120"/>
              </a:rPr>
              <a:t>的網民有上政府網站，比</a:t>
            </a:r>
            <a:r>
              <a:rPr lang="en-US" altLang="zh-TW" sz="1200" dirty="0" smtClean="0">
                <a:solidFill>
                  <a:schemeClr val="folHlink"/>
                </a:solidFill>
                <a:latin typeface="微軟正黑體" pitchFamily="34" charset="-120"/>
                <a:ea typeface="微軟正黑體" pitchFamily="34" charset="-120"/>
              </a:rPr>
              <a:t>08</a:t>
            </a:r>
            <a:r>
              <a:rPr lang="zh-TW" altLang="en-US" sz="1200" dirty="0" smtClean="0">
                <a:solidFill>
                  <a:schemeClr val="folHlink"/>
                </a:solidFill>
                <a:latin typeface="微軟正黑體" pitchFamily="34" charset="-120"/>
                <a:ea typeface="微軟正黑體" pitchFamily="34" charset="-120"/>
              </a:rPr>
              <a:t>年增加</a:t>
            </a:r>
            <a:r>
              <a:rPr lang="en-US" altLang="zh-TW" sz="1200" dirty="0" smtClean="0">
                <a:solidFill>
                  <a:schemeClr val="folHlink"/>
                </a:solidFill>
                <a:latin typeface="微軟正黑體" pitchFamily="34" charset="-120"/>
                <a:ea typeface="微軟正黑體" pitchFamily="34" charset="-120"/>
              </a:rPr>
              <a:t>7</a:t>
            </a:r>
            <a:r>
              <a:rPr lang="zh-TW" altLang="en-US" sz="1200" dirty="0" smtClean="0">
                <a:solidFill>
                  <a:schemeClr val="folHlink"/>
                </a:solidFill>
                <a:latin typeface="微軟正黑體" pitchFamily="34" charset="-120"/>
                <a:ea typeface="微軟正黑體" pitchFamily="34" charset="-120"/>
              </a:rPr>
              <a:t>個百分點。</a:t>
            </a:r>
            <a:endParaRPr lang="en-US" altLang="zh-TW" sz="1200" dirty="0" smtClean="0">
              <a:solidFill>
                <a:schemeClr val="folHlink"/>
              </a:solidFill>
              <a:latin typeface="微軟正黑體" pitchFamily="34" charset="-120"/>
              <a:ea typeface="微軟正黑體" pitchFamily="34" charset="-120"/>
            </a:endParaRPr>
          </a:p>
          <a:p>
            <a:pPr algn="just">
              <a:lnSpc>
                <a:spcPct val="150000"/>
              </a:lnSpc>
              <a:spcBef>
                <a:spcPct val="50000"/>
              </a:spcBef>
            </a:pPr>
            <a:r>
              <a:rPr lang="en-US" altLang="zh-TW" sz="1200" dirty="0" smtClean="0">
                <a:solidFill>
                  <a:schemeClr val="folHlink"/>
                </a:solidFill>
                <a:latin typeface="微軟正黑體" pitchFamily="34" charset="-120"/>
                <a:ea typeface="微軟正黑體" pitchFamily="34" charset="-120"/>
              </a:rPr>
              <a:t>7%</a:t>
            </a:r>
            <a:r>
              <a:rPr lang="zh-TW" altLang="en-US" sz="1200" dirty="0" smtClean="0">
                <a:solidFill>
                  <a:schemeClr val="folHlink"/>
                </a:solidFill>
                <a:latin typeface="微軟正黑體" pitchFamily="34" charset="-120"/>
                <a:ea typeface="微軟正黑體" pitchFamily="34" charset="-120"/>
              </a:rPr>
              <a:t>網民每天上一次或幾次政府網站。</a:t>
            </a:r>
            <a:endParaRPr lang="zh-TW" altLang="en-US" sz="1200" dirty="0">
              <a:solidFill>
                <a:schemeClr val="folHlink"/>
              </a:solidFill>
              <a:latin typeface="微軟正黑體" pitchFamily="34" charset="-120"/>
              <a:ea typeface="微軟正黑體" pitchFamily="34" charset="-120"/>
            </a:endParaRPr>
          </a:p>
        </p:txBody>
      </p:sp>
      <p:pic>
        <p:nvPicPr>
          <p:cNvPr id="6" name="圖片 5" descr="chart_政府網站.jpg"/>
          <p:cNvPicPr>
            <a:picLocks noChangeAspect="1"/>
          </p:cNvPicPr>
          <p:nvPr/>
        </p:nvPicPr>
        <p:blipFill>
          <a:blip r:embed="rId3" cstate="print"/>
          <a:stretch>
            <a:fillRect/>
          </a:stretch>
        </p:blipFill>
        <p:spPr>
          <a:xfrm>
            <a:off x="0" y="1219200"/>
            <a:ext cx="9144000" cy="4572000"/>
          </a:xfrm>
          <a:prstGeom prst="rect">
            <a:avLst/>
          </a:prstGeom>
        </p:spPr>
      </p:pic>
      <p:sp>
        <p:nvSpPr>
          <p:cNvPr id="7" name="文字方塊 6"/>
          <p:cNvSpPr txBox="1"/>
          <p:nvPr/>
        </p:nvSpPr>
        <p:spPr>
          <a:xfrm>
            <a:off x="762000" y="1214735"/>
            <a:ext cx="8382000" cy="461665"/>
          </a:xfrm>
          <a:prstGeom prst="rect">
            <a:avLst/>
          </a:prstGeom>
          <a:solidFill>
            <a:schemeClr val="accent5">
              <a:lumMod val="20000"/>
              <a:lumOff val="80000"/>
            </a:schemeClr>
          </a:solidFill>
        </p:spPr>
        <p:txBody>
          <a:bodyPr wrap="square" rtlCol="0">
            <a:spAutoFit/>
          </a:bodyPr>
          <a:lstStyle/>
          <a:p>
            <a:pPr algn="just"/>
            <a:r>
              <a:rPr lang="zh-TW" altLang="en-US" b="1" dirty="0" smtClean="0">
                <a:solidFill>
                  <a:srgbClr val="FF0000"/>
                </a:solidFill>
                <a:latin typeface="微軟正黑體" pitchFamily="34" charset="-120"/>
                <a:ea typeface="微軟正黑體" pitchFamily="34" charset="-120"/>
              </a:rPr>
              <a:t>政府網站</a:t>
            </a:r>
            <a:r>
              <a:rPr lang="zh-CN" altLang="en-US" b="1" dirty="0" smtClean="0">
                <a:solidFill>
                  <a:srgbClr val="FF0000"/>
                </a:solidFill>
                <a:latin typeface="微軟正黑體" pitchFamily="34" charset="-120"/>
                <a:ea typeface="微軟正黑體" pitchFamily="34" charset="-120"/>
              </a:rPr>
              <a:t>使用率</a:t>
            </a:r>
            <a:r>
              <a:rPr lang="en-US" altLang="zh-TW" b="1" dirty="0" smtClean="0">
                <a:solidFill>
                  <a:srgbClr val="FF0000"/>
                </a:solidFill>
                <a:latin typeface="微軟正黑體" pitchFamily="34" charset="-120"/>
                <a:ea typeface="微軟正黑體" pitchFamily="34" charset="-120"/>
              </a:rPr>
              <a:t>(05-09</a:t>
            </a:r>
            <a:r>
              <a:rPr lang="zh-TW" altLang="en-US" b="1" dirty="0" smtClean="0">
                <a:solidFill>
                  <a:srgbClr val="FF0000"/>
                </a:solidFill>
                <a:latin typeface="微軟正黑體" pitchFamily="34" charset="-120"/>
                <a:ea typeface="微軟正黑體" pitchFamily="34" charset="-120"/>
              </a:rPr>
              <a:t>年</a:t>
            </a:r>
            <a:r>
              <a:rPr lang="en-US" altLang="zh-TW" b="1" dirty="0" smtClean="0">
                <a:solidFill>
                  <a:srgbClr val="FF0000"/>
                </a:solidFill>
                <a:latin typeface="微軟正黑體" pitchFamily="34" charset="-120"/>
                <a:ea typeface="微軟正黑體" pitchFamily="34" charset="-120"/>
              </a:rPr>
              <a:t>)</a:t>
            </a:r>
            <a:r>
              <a:rPr lang="zh-TW" altLang="en-US" b="1" dirty="0" smtClean="0">
                <a:solidFill>
                  <a:srgbClr val="FF0000"/>
                </a:solidFill>
                <a:latin typeface="微軟正黑體" pitchFamily="34" charset="-120"/>
                <a:ea typeface="微軟正黑體" pitchFamily="34" charset="-120"/>
              </a:rPr>
              <a:t>：</a:t>
            </a:r>
            <a:r>
              <a:rPr lang="en-US" altLang="zh-TW" b="1" dirty="0" smtClean="0">
                <a:solidFill>
                  <a:srgbClr val="FF0000"/>
                </a:solidFill>
                <a:latin typeface="微軟正黑體" pitchFamily="34" charset="-120"/>
                <a:ea typeface="微軟正黑體" pitchFamily="34" charset="-120"/>
              </a:rPr>
              <a:t>66%, 64%, 62%, 62%, 69%</a:t>
            </a:r>
            <a:endParaRPr lang="zh-TW" altLang="en-US" b="1" dirty="0">
              <a:solidFill>
                <a:srgbClr val="FF0000"/>
              </a:solidFill>
              <a:latin typeface="微軟正黑體" pitchFamily="34" charset="-120"/>
              <a:ea typeface="微軟正黑體" pitchFamily="34" charset="-120"/>
            </a:endParaRPr>
          </a:p>
        </p:txBody>
      </p:sp>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chart_政府網站活動.jpg"/>
          <p:cNvPicPr>
            <a:picLocks noChangeAspect="1"/>
          </p:cNvPicPr>
          <p:nvPr/>
        </p:nvPicPr>
        <p:blipFill>
          <a:blip r:embed="rId3" cstate="print"/>
          <a:stretch>
            <a:fillRect/>
          </a:stretch>
        </p:blipFill>
        <p:spPr>
          <a:xfrm>
            <a:off x="0" y="1143000"/>
            <a:ext cx="9144000" cy="4572000"/>
          </a:xfrm>
          <a:prstGeom prst="rect">
            <a:avLst/>
          </a:prstGeom>
        </p:spPr>
      </p:pic>
      <p:sp>
        <p:nvSpPr>
          <p:cNvPr id="5" name="投影片編號版面配置區 3"/>
          <p:cNvSpPr>
            <a:spLocks noGrp="1"/>
          </p:cNvSpPr>
          <p:nvPr>
            <p:ph type="sldNum" sz="quarter" idx="10"/>
          </p:nvPr>
        </p:nvSpPr>
        <p:spPr/>
        <p:txBody>
          <a:bodyPr/>
          <a:lstStyle/>
          <a:p>
            <a:pPr>
              <a:defRPr/>
            </a:pPr>
            <a:fld id="{DE9FF31F-5D5C-4EB4-9872-98921C3D0D52}" type="slidenum">
              <a:rPr lang="en-US" altLang="zh-TW"/>
              <a:pPr>
                <a:defRPr/>
              </a:pPr>
              <a:t>22</a:t>
            </a:fld>
            <a:endParaRPr lang="en-US" altLang="zh-TW"/>
          </a:p>
        </p:txBody>
      </p:sp>
      <p:sp>
        <p:nvSpPr>
          <p:cNvPr id="19460" name="Rectangle 2"/>
          <p:cNvSpPr>
            <a:spLocks noGrp="1" noChangeArrowheads="1"/>
          </p:cNvSpPr>
          <p:nvPr>
            <p:ph type="title"/>
          </p:nvPr>
        </p:nvSpPr>
        <p:spPr/>
        <p:txBody>
          <a:bodyPr/>
          <a:lstStyle/>
          <a:p>
            <a:r>
              <a:rPr lang="en-US" altLang="zh-TW" sz="3200" dirty="0" smtClean="0"/>
              <a:t>7</a:t>
            </a:r>
            <a:r>
              <a:rPr lang="zh-TW" altLang="en-US" sz="3200" dirty="0" smtClean="0"/>
              <a:t>、</a:t>
            </a:r>
            <a:r>
              <a:rPr lang="zh-TW" altLang="en-US" sz="3200" dirty="0" smtClean="0"/>
              <a:t>網絡為</a:t>
            </a:r>
            <a:r>
              <a:rPr lang="zh-CN" altLang="en-US" sz="3200" dirty="0" smtClean="0"/>
              <a:t>信息</a:t>
            </a:r>
            <a:r>
              <a:rPr lang="zh-TW" altLang="en-US" sz="3200" dirty="0" smtClean="0"/>
              <a:t>及社交</a:t>
            </a:r>
            <a:r>
              <a:rPr lang="zh-CN" altLang="en-US" sz="3200" dirty="0" smtClean="0"/>
              <a:t>重要工具 （</a:t>
            </a:r>
            <a:r>
              <a:rPr lang="zh-TW" altLang="en-US" sz="3200" dirty="0" smtClean="0"/>
              <a:t>四</a:t>
            </a:r>
            <a:r>
              <a:rPr lang="zh-CN" altLang="en-US" sz="3200" dirty="0" smtClean="0"/>
              <a:t>）</a:t>
            </a:r>
            <a:endParaRPr lang="en-US" altLang="zh-CN" sz="3200" dirty="0" smtClean="0"/>
          </a:p>
        </p:txBody>
      </p:sp>
      <p:sp>
        <p:nvSpPr>
          <p:cNvPr id="19461" name="Text Box 5"/>
          <p:cNvSpPr txBox="1">
            <a:spLocks noChangeArrowheads="1"/>
          </p:cNvSpPr>
          <p:nvPr/>
        </p:nvSpPr>
        <p:spPr bwMode="auto">
          <a:xfrm>
            <a:off x="1524000" y="5836787"/>
            <a:ext cx="7391400" cy="704745"/>
          </a:xfrm>
          <a:prstGeom prst="rect">
            <a:avLst/>
          </a:prstGeom>
          <a:noFill/>
          <a:ln w="12700" cap="sq" algn="ctr">
            <a:noFill/>
            <a:miter lim="800000"/>
            <a:headEnd type="none" w="sm" len="sm"/>
            <a:tailEnd type="none" w="sm" len="sm"/>
          </a:ln>
        </p:spPr>
        <p:txBody>
          <a:bodyPr>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有上政府網站的網民最主要上政府網站查資料，其次是查詢。</a:t>
            </a:r>
          </a:p>
          <a:p>
            <a:pPr algn="just">
              <a:lnSpc>
                <a:spcPct val="150000"/>
              </a:lnSpc>
              <a:spcBef>
                <a:spcPct val="50000"/>
              </a:spcBef>
            </a:pPr>
            <a:endParaRPr lang="zh-TW" altLang="en-US" sz="1200" dirty="0">
              <a:solidFill>
                <a:schemeClr val="folHlink"/>
              </a:solidFill>
              <a:latin typeface="微軟正黑體" pitchFamily="34" charset="-120"/>
              <a:ea typeface="微軟正黑體" pitchFamily="34" charset="-120"/>
            </a:endParaRPr>
          </a:p>
        </p:txBody>
      </p:sp>
      <p:sp>
        <p:nvSpPr>
          <p:cNvPr id="7" name="文字方塊 6"/>
          <p:cNvSpPr txBox="1"/>
          <p:nvPr/>
        </p:nvSpPr>
        <p:spPr>
          <a:xfrm>
            <a:off x="2209800" y="2133600"/>
            <a:ext cx="5257800" cy="830997"/>
          </a:xfrm>
          <a:prstGeom prst="rect">
            <a:avLst/>
          </a:prstGeom>
          <a:solidFill>
            <a:schemeClr val="accent5">
              <a:lumMod val="20000"/>
              <a:lumOff val="80000"/>
            </a:schemeClr>
          </a:solidFill>
        </p:spPr>
        <p:txBody>
          <a:bodyPr wrap="square" rtlCol="0">
            <a:spAutoFit/>
          </a:bodyPr>
          <a:lstStyle/>
          <a:p>
            <a:pPr algn="just"/>
            <a:r>
              <a:rPr lang="en-US" altLang="zh-TW" b="1" dirty="0" smtClean="0">
                <a:solidFill>
                  <a:srgbClr val="FF0000"/>
                </a:solidFill>
                <a:latin typeface="微軟正黑體" pitchFamily="34" charset="-120"/>
                <a:ea typeface="微軟正黑體" pitchFamily="34" charset="-120"/>
              </a:rPr>
              <a:t>05-09</a:t>
            </a:r>
            <a:r>
              <a:rPr lang="zh-TW" altLang="en-US" b="1" dirty="0" smtClean="0">
                <a:solidFill>
                  <a:srgbClr val="FF0000"/>
                </a:solidFill>
                <a:latin typeface="微軟正黑體" pitchFamily="34" charset="-120"/>
                <a:ea typeface="微軟正黑體" pitchFamily="34" charset="-120"/>
              </a:rPr>
              <a:t>年都有超過九成有上政府網站的網民最主要上政府網站查資料。</a:t>
            </a:r>
            <a:endParaRPr lang="en-US" altLang="zh-TW" b="1" dirty="0" smtClean="0">
              <a:solidFill>
                <a:srgbClr val="FF0000"/>
              </a:solidFill>
              <a:latin typeface="微軟正黑體" pitchFamily="34" charset="-120"/>
              <a:ea typeface="微軟正黑體" pitchFamily="34" charset="-120"/>
            </a:endParaRPr>
          </a:p>
        </p:txBody>
      </p:sp>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76200"/>
            <a:ext cx="8905875" cy="1066800"/>
          </a:xfrm>
        </p:spPr>
        <p:txBody>
          <a:bodyPr/>
          <a:lstStyle/>
          <a:p>
            <a:r>
              <a:rPr lang="zh-CN" altLang="en-US" dirty="0" smtClean="0"/>
              <a:t>簡單結語</a:t>
            </a:r>
          </a:p>
        </p:txBody>
      </p:sp>
      <p:sp>
        <p:nvSpPr>
          <p:cNvPr id="69635" name="Rectangle 3"/>
          <p:cNvSpPr>
            <a:spLocks noGrp="1" noChangeArrowheads="1"/>
          </p:cNvSpPr>
          <p:nvPr>
            <p:ph idx="1"/>
          </p:nvPr>
        </p:nvSpPr>
        <p:spPr>
          <a:xfrm>
            <a:off x="0" y="1219200"/>
            <a:ext cx="8915400" cy="4572000"/>
          </a:xfrm>
          <a:solidFill>
            <a:srgbClr val="FFFFFF"/>
          </a:solidFill>
        </p:spPr>
        <p:txBody>
          <a:bodyPr/>
          <a:lstStyle/>
          <a:p>
            <a:r>
              <a:rPr lang="zh-TW" altLang="en-US" sz="2400" dirty="0" smtClean="0">
                <a:solidFill>
                  <a:srgbClr val="002060"/>
                </a:solidFill>
              </a:rPr>
              <a:t>澳門互聯網發展已經進入成熟期，普及程度已達世界前列；</a:t>
            </a:r>
            <a:endParaRPr lang="zh-CN" altLang="en-US" sz="2400" dirty="0" smtClean="0">
              <a:solidFill>
                <a:srgbClr val="002060"/>
              </a:solidFill>
            </a:endParaRPr>
          </a:p>
          <a:p>
            <a:r>
              <a:rPr lang="zh-CN" altLang="en-US" sz="2400" dirty="0" smtClean="0">
                <a:solidFill>
                  <a:srgbClr val="002060"/>
                </a:solidFill>
              </a:rPr>
              <a:t>上網已經成為澳門人生活的一部分：了解世界、進行社交、享受娛樂！</a:t>
            </a:r>
            <a:endParaRPr lang="en-US" altLang="zh-TW" sz="2400" dirty="0" smtClean="0">
              <a:solidFill>
                <a:srgbClr val="002060"/>
              </a:solidFill>
            </a:endParaRPr>
          </a:p>
          <a:p>
            <a:r>
              <a:rPr lang="zh-TW" altLang="en-US" sz="2400" dirty="0" smtClean="0">
                <a:solidFill>
                  <a:srgbClr val="002060"/>
                </a:solidFill>
              </a:rPr>
              <a:t>無線上網</a:t>
            </a:r>
            <a:r>
              <a:rPr lang="en-US" altLang="zh-TW" sz="2400" dirty="0" smtClean="0">
                <a:solidFill>
                  <a:srgbClr val="002060"/>
                </a:solidFill>
              </a:rPr>
              <a:t>/</a:t>
            </a:r>
            <a:r>
              <a:rPr lang="zh-TW" altLang="en-US" sz="2400" dirty="0" smtClean="0">
                <a:solidFill>
                  <a:srgbClr val="002060"/>
                </a:solidFill>
              </a:rPr>
              <a:t>移動上網將起另一關鍵推動作用；</a:t>
            </a:r>
            <a:endParaRPr lang="en-US" altLang="zh-TW" sz="2400" dirty="0" smtClean="0">
              <a:solidFill>
                <a:srgbClr val="002060"/>
              </a:solidFill>
            </a:endParaRPr>
          </a:p>
          <a:p>
            <a:r>
              <a:rPr lang="zh-CN" altLang="en-US" sz="2400" dirty="0" smtClean="0">
                <a:solidFill>
                  <a:srgbClr val="002060"/>
                </a:solidFill>
              </a:rPr>
              <a:t>習慣性的移動式上網將影響溝通的性質、網絡使用的</a:t>
            </a:r>
            <a:r>
              <a:rPr lang="zh-TW" altLang="en-US" sz="2400" dirty="0" smtClean="0">
                <a:solidFill>
                  <a:srgbClr val="002060"/>
                </a:solidFill>
              </a:rPr>
              <a:t>型</a:t>
            </a:r>
            <a:r>
              <a:rPr lang="zh-CN" altLang="en-US" sz="2400" dirty="0" smtClean="0">
                <a:solidFill>
                  <a:srgbClr val="002060"/>
                </a:solidFill>
              </a:rPr>
              <a:t>態和內容的消費模式</a:t>
            </a:r>
            <a:endParaRPr lang="en-US" altLang="zh-TW" sz="2400" dirty="0" smtClean="0">
              <a:solidFill>
                <a:srgbClr val="002060"/>
              </a:solidFill>
            </a:endParaRPr>
          </a:p>
          <a:p>
            <a:r>
              <a:rPr lang="zh-TW" altLang="en-US" sz="2400" dirty="0" smtClean="0">
                <a:solidFill>
                  <a:srgbClr val="002060"/>
                </a:solidFill>
              </a:rPr>
              <a:t>網上論壇及社交網站產生的影響越來越大；</a:t>
            </a:r>
            <a:endParaRPr lang="en-US" altLang="zh-TW" sz="2400" dirty="0" smtClean="0">
              <a:solidFill>
                <a:srgbClr val="002060"/>
              </a:solidFill>
            </a:endParaRPr>
          </a:p>
          <a:p>
            <a:r>
              <a:rPr lang="zh-CN" altLang="en-US" sz="2400" dirty="0" smtClean="0">
                <a:solidFill>
                  <a:srgbClr val="002060"/>
                </a:solidFill>
              </a:rPr>
              <a:t>對於人際關係的建立、娛樂的方式、意見的表達需要創新的視野來面對。</a:t>
            </a:r>
            <a:endParaRPr lang="en-US" altLang="zh-CN" sz="2400" dirty="0" smtClean="0">
              <a:solidFill>
                <a:srgbClr val="002060"/>
              </a:solidFill>
            </a:endParaRPr>
          </a:p>
          <a:p>
            <a:r>
              <a:rPr lang="zh-CN" altLang="en-US" sz="2400" dirty="0" smtClean="0">
                <a:solidFill>
                  <a:srgbClr val="002060"/>
                </a:solidFill>
              </a:rPr>
              <a:t>政府網站在提供訊息及互動功能方面，必須考慮因應網民對信息使用及意見表達方式的變化而採取新的思維來應對。</a:t>
            </a:r>
            <a:endParaRPr lang="en-US" altLang="zh-TW" sz="2400" dirty="0" smtClean="0">
              <a:solidFill>
                <a:srgbClr val="002060"/>
              </a:solidFill>
            </a:endParaRPr>
          </a:p>
          <a:p>
            <a:endParaRPr lang="zh-CN" altLang="en-US" sz="2400" dirty="0" smtClean="0">
              <a:solidFill>
                <a:srgbClr val="002060"/>
              </a:solidFill>
            </a:endParaRPr>
          </a:p>
        </p:txBody>
      </p:sp>
      <p:sp>
        <p:nvSpPr>
          <p:cNvPr id="4" name="投影片編號版面配置區 3"/>
          <p:cNvSpPr>
            <a:spLocks noGrp="1"/>
          </p:cNvSpPr>
          <p:nvPr>
            <p:ph type="sldNum" sz="quarter" idx="10"/>
          </p:nvPr>
        </p:nvSpPr>
        <p:spPr/>
        <p:txBody>
          <a:bodyPr/>
          <a:lstStyle/>
          <a:p>
            <a:pPr>
              <a:defRPr/>
            </a:pPr>
            <a:fld id="{E4996568-3205-4DD0-9DB7-5DA006B5528C}" type="slidenum">
              <a:rPr lang="en-US" altLang="zh-TW" smtClean="0"/>
              <a:pPr>
                <a:defRPr/>
              </a:pPr>
              <a:t>23</a:t>
            </a:fld>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9634"/>
                                        </p:tgtEl>
                                        <p:attrNameLst>
                                          <p:attrName>style.visibility</p:attrName>
                                        </p:attrNameLst>
                                      </p:cBhvr>
                                      <p:to>
                                        <p:strVal val="visible"/>
                                      </p:to>
                                    </p:set>
                                    <p:animEffect transition="in" filter="fade">
                                      <p:cBhvr>
                                        <p:cTn id="7" dur="600">
                                          <p:stCondLst>
                                            <p:cond delay="0"/>
                                          </p:stCondLst>
                                        </p:cTn>
                                        <p:tgtEl>
                                          <p:spTgt spid="69634"/>
                                        </p:tgtEl>
                                      </p:cBhvr>
                                    </p:animEffect>
                                    <p:anim calcmode="lin" valueType="num">
                                      <p:cBhvr>
                                        <p:cTn id="8" dur="600" fill="hold">
                                          <p:stCondLst>
                                            <p:cond delay="0"/>
                                          </p:stCondLst>
                                        </p:cTn>
                                        <p:tgtEl>
                                          <p:spTgt spid="6963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963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963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9635">
                                            <p:bg/>
                                          </p:spTgt>
                                        </p:tgtEl>
                                        <p:attrNameLst>
                                          <p:attrName>style.visibility</p:attrName>
                                        </p:attrNameLst>
                                      </p:cBhvr>
                                      <p:to>
                                        <p:strVal val="visible"/>
                                      </p:to>
                                    </p:set>
                                    <p:animEffect transition="in" filter="slide(fromBottom)">
                                      <p:cBhvr>
                                        <p:cTn id="15" dur="500">
                                          <p:stCondLst>
                                            <p:cond delay="0"/>
                                          </p:stCondLst>
                                        </p:cTn>
                                        <p:tgtEl>
                                          <p:spTgt spid="69635">
                                            <p:bg/>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9635">
                                            <p:txEl>
                                              <p:pRg st="0" end="0"/>
                                            </p:txEl>
                                          </p:spTgt>
                                        </p:tgtEl>
                                        <p:attrNameLst>
                                          <p:attrName>style.visibility</p:attrName>
                                        </p:attrNameLst>
                                      </p:cBhvr>
                                      <p:to>
                                        <p:strVal val="visible"/>
                                      </p:to>
                                    </p:set>
                                    <p:animEffect transition="in" filter="slide(fromBottom)">
                                      <p:cBhvr>
                                        <p:cTn id="20" dur="500">
                                          <p:stCondLst>
                                            <p:cond delay="0"/>
                                          </p:stCondLst>
                                        </p:cTn>
                                        <p:tgtEl>
                                          <p:spTgt spid="696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9635">
                                            <p:txEl>
                                              <p:pRg st="1" end="1"/>
                                            </p:txEl>
                                          </p:spTgt>
                                        </p:tgtEl>
                                        <p:attrNameLst>
                                          <p:attrName>style.visibility</p:attrName>
                                        </p:attrNameLst>
                                      </p:cBhvr>
                                      <p:to>
                                        <p:strVal val="visible"/>
                                      </p:to>
                                    </p:set>
                                    <p:animEffect transition="in" filter="slide(fromBottom)">
                                      <p:cBhvr>
                                        <p:cTn id="25" dur="500">
                                          <p:stCondLst>
                                            <p:cond delay="0"/>
                                          </p:stCondLst>
                                        </p:cTn>
                                        <p:tgtEl>
                                          <p:spTgt spid="6963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9635">
                                            <p:txEl>
                                              <p:pRg st="2" end="2"/>
                                            </p:txEl>
                                          </p:spTgt>
                                        </p:tgtEl>
                                        <p:attrNameLst>
                                          <p:attrName>style.visibility</p:attrName>
                                        </p:attrNameLst>
                                      </p:cBhvr>
                                      <p:to>
                                        <p:strVal val="visible"/>
                                      </p:to>
                                    </p:set>
                                    <p:animEffect transition="in" filter="slide(fromBottom)">
                                      <p:cBhvr>
                                        <p:cTn id="30" dur="500">
                                          <p:stCondLst>
                                            <p:cond delay="0"/>
                                          </p:stCondLst>
                                        </p:cTn>
                                        <p:tgtEl>
                                          <p:spTgt spid="6963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69635">
                                            <p:txEl>
                                              <p:pRg st="3" end="3"/>
                                            </p:txEl>
                                          </p:spTgt>
                                        </p:tgtEl>
                                        <p:attrNameLst>
                                          <p:attrName>style.visibility</p:attrName>
                                        </p:attrNameLst>
                                      </p:cBhvr>
                                      <p:to>
                                        <p:strVal val="visible"/>
                                      </p:to>
                                    </p:set>
                                    <p:animEffect transition="in" filter="slide(fromBottom)">
                                      <p:cBhvr>
                                        <p:cTn id="35" dur="500">
                                          <p:stCondLst>
                                            <p:cond delay="0"/>
                                          </p:stCondLst>
                                        </p:cTn>
                                        <p:tgtEl>
                                          <p:spTgt spid="6963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69635">
                                            <p:txEl>
                                              <p:pRg st="4" end="4"/>
                                            </p:txEl>
                                          </p:spTgt>
                                        </p:tgtEl>
                                        <p:attrNameLst>
                                          <p:attrName>style.visibility</p:attrName>
                                        </p:attrNameLst>
                                      </p:cBhvr>
                                      <p:to>
                                        <p:strVal val="visible"/>
                                      </p:to>
                                    </p:set>
                                    <p:animEffect transition="in" filter="slide(fromBottom)">
                                      <p:cBhvr>
                                        <p:cTn id="40" dur="500">
                                          <p:stCondLst>
                                            <p:cond delay="0"/>
                                          </p:stCondLst>
                                        </p:cTn>
                                        <p:tgtEl>
                                          <p:spTgt spid="6963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69635">
                                            <p:txEl>
                                              <p:pRg st="5" end="5"/>
                                            </p:txEl>
                                          </p:spTgt>
                                        </p:tgtEl>
                                        <p:attrNameLst>
                                          <p:attrName>style.visibility</p:attrName>
                                        </p:attrNameLst>
                                      </p:cBhvr>
                                      <p:to>
                                        <p:strVal val="visible"/>
                                      </p:to>
                                    </p:set>
                                    <p:animEffect transition="in" filter="slide(fromBottom)">
                                      <p:cBhvr>
                                        <p:cTn id="45" dur="500">
                                          <p:stCondLst>
                                            <p:cond delay="0"/>
                                          </p:stCondLst>
                                        </p:cTn>
                                        <p:tgtEl>
                                          <p:spTgt spid="6963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69635">
                                            <p:txEl>
                                              <p:pRg st="6" end="6"/>
                                            </p:txEl>
                                          </p:spTgt>
                                        </p:tgtEl>
                                        <p:attrNameLst>
                                          <p:attrName>style.visibility</p:attrName>
                                        </p:attrNameLst>
                                      </p:cBhvr>
                                      <p:to>
                                        <p:strVal val="visible"/>
                                      </p:to>
                                    </p:set>
                                    <p:animEffect transition="in" filter="slide(fromBottom)">
                                      <p:cBhvr>
                                        <p:cTn id="50" dur="500">
                                          <p:stCondLst>
                                            <p:cond delay="0"/>
                                          </p:stCondLst>
                                        </p:cTn>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7086600"/>
          </a:xfrm>
          <a:solidFill>
            <a:srgbClr val="FFFFFF"/>
          </a:solidFill>
        </p:spPr>
        <p:txBody>
          <a:bodyPr/>
          <a:lstStyle/>
          <a:p>
            <a:r>
              <a:rPr lang="en-US" altLang="zh-CN" sz="5400" smtClean="0">
                <a:latin typeface="Arial" charset="0"/>
              </a:rPr>
              <a:t/>
            </a:r>
            <a:br>
              <a:rPr lang="en-US" altLang="zh-CN" sz="5400" smtClean="0">
                <a:latin typeface="Arial" charset="0"/>
              </a:rPr>
            </a:br>
            <a:r>
              <a:rPr lang="en-US" altLang="zh-CN" sz="5400" smtClean="0">
                <a:latin typeface="Arial" charset="0"/>
              </a:rPr>
              <a:t>Q &amp; A</a:t>
            </a:r>
          </a:p>
        </p:txBody>
      </p:sp>
      <p:sp>
        <p:nvSpPr>
          <p:cNvPr id="31747" name="Rectangle 5"/>
          <p:cNvSpPr>
            <a:spLocks noChangeArrowheads="1"/>
          </p:cNvSpPr>
          <p:nvPr/>
        </p:nvSpPr>
        <p:spPr bwMode="auto">
          <a:xfrm>
            <a:off x="0" y="1219200"/>
            <a:ext cx="9144000" cy="641350"/>
          </a:xfrm>
          <a:prstGeom prst="rect">
            <a:avLst/>
          </a:prstGeom>
          <a:solidFill>
            <a:srgbClr val="000066"/>
          </a:solidFill>
          <a:ln w="12700" cap="sq">
            <a:noFill/>
            <a:miter lim="800000"/>
            <a:headEnd type="none" w="sm" len="sm"/>
            <a:tailEnd type="none" w="sm" len="sm"/>
          </a:ln>
        </p:spPr>
        <p:txBody>
          <a:bodyPr>
            <a:spAutoFit/>
          </a:bodyPr>
          <a:lstStyle/>
          <a:p>
            <a:pPr algn="ctr"/>
            <a:r>
              <a:rPr kumimoji="1" lang="en-US" altLang="zh-TW" sz="3600" dirty="0" smtClean="0">
                <a:solidFill>
                  <a:srgbClr val="FFFFFF"/>
                </a:solidFill>
                <a:latin typeface="SimHei" pitchFamily="2" charset="-122"/>
                <a:ea typeface="SimHei" pitchFamily="2" charset="-122"/>
              </a:rPr>
              <a:t>2010</a:t>
            </a:r>
            <a:r>
              <a:rPr kumimoji="1" lang="zh-TW" altLang="en-US" sz="3600" dirty="0" smtClean="0">
                <a:solidFill>
                  <a:srgbClr val="FFFFFF"/>
                </a:solidFill>
                <a:latin typeface="SimHei" pitchFamily="2" charset="-122"/>
                <a:ea typeface="SimHei" pitchFamily="2" charset="-122"/>
              </a:rPr>
              <a:t>澳門互聯網使用狀況統計報告</a:t>
            </a:r>
            <a:endParaRPr kumimoji="1" lang="zh-TW" altLang="en-US" sz="3600" dirty="0">
              <a:solidFill>
                <a:srgbClr val="FFFFFF"/>
              </a:solidFill>
              <a:latin typeface="SimHei" pitchFamily="2" charset="-122"/>
              <a:ea typeface="SimHei" pitchFamily="2" charset="-122"/>
            </a:endParaRPr>
          </a:p>
        </p:txBody>
      </p:sp>
      <p:sp>
        <p:nvSpPr>
          <p:cNvPr id="4" name="投影片編號版面配置區 3"/>
          <p:cNvSpPr>
            <a:spLocks noGrp="1"/>
          </p:cNvSpPr>
          <p:nvPr>
            <p:ph type="sldNum" sz="quarter" idx="10"/>
          </p:nvPr>
        </p:nvSpPr>
        <p:spPr/>
        <p:txBody>
          <a:bodyPr/>
          <a:lstStyle/>
          <a:p>
            <a:pPr>
              <a:defRPr/>
            </a:pPr>
            <a:fld id="{E4996568-3205-4DD0-9DB7-5DA006B5528C}" type="slidenum">
              <a:rPr lang="en-US" altLang="zh-TW" smtClean="0"/>
              <a:pPr>
                <a:defRPr/>
              </a:pPr>
              <a:t>24</a:t>
            </a:fld>
            <a:endParaRPr lang="en-US" altLang="zh-TW"/>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3"/>
          <p:cNvSpPr>
            <a:spLocks noGrp="1"/>
          </p:cNvSpPr>
          <p:nvPr>
            <p:ph type="sldNum" sz="quarter" idx="10"/>
          </p:nvPr>
        </p:nvSpPr>
        <p:spPr/>
        <p:txBody>
          <a:bodyPr/>
          <a:lstStyle/>
          <a:p>
            <a:pPr>
              <a:defRPr/>
            </a:pPr>
            <a:fld id="{25E11409-04BE-4A97-868B-E9D4368CF08E}" type="slidenum">
              <a:rPr lang="en-US" altLang="zh-TW"/>
              <a:pPr>
                <a:defRPr/>
              </a:pPr>
              <a:t>25</a:t>
            </a:fld>
            <a:endParaRPr lang="en-US" altLang="zh-TW"/>
          </a:p>
        </p:txBody>
      </p:sp>
      <p:sp>
        <p:nvSpPr>
          <p:cNvPr id="32771" name="Rectangle 2"/>
          <p:cNvSpPr>
            <a:spLocks noGrp="1" noChangeArrowheads="1"/>
          </p:cNvSpPr>
          <p:nvPr>
            <p:ph type="title"/>
          </p:nvPr>
        </p:nvSpPr>
        <p:spPr>
          <a:xfrm>
            <a:off x="0" y="1219200"/>
            <a:ext cx="9144000" cy="4495800"/>
          </a:xfrm>
          <a:solidFill>
            <a:srgbClr val="FFFFFF"/>
          </a:solidFill>
        </p:spPr>
        <p:txBody>
          <a:bodyPr/>
          <a:lstStyle/>
          <a:p>
            <a:pPr algn="l">
              <a:lnSpc>
                <a:spcPct val="90000"/>
              </a:lnSpc>
            </a:pPr>
            <a:r>
              <a:rPr lang="zh-TW" altLang="zh-CN" sz="2400" b="0" dirty="0" smtClean="0">
                <a:solidFill>
                  <a:srgbClr val="0000FF"/>
                </a:solidFill>
                <a:latin typeface="微軟正黑體" pitchFamily="34" charset="-120"/>
                <a:ea typeface="微軟正黑體" pitchFamily="34" charset="-120"/>
              </a:rPr>
              <a:t/>
            </a:r>
            <a:br>
              <a:rPr lang="zh-TW" altLang="zh-CN" sz="2400" b="0" dirty="0" smtClean="0">
                <a:solidFill>
                  <a:srgbClr val="0000FF"/>
                </a:solidFill>
                <a:latin typeface="微軟正黑體" pitchFamily="34" charset="-120"/>
                <a:ea typeface="微軟正黑體" pitchFamily="34" charset="-120"/>
              </a:rPr>
            </a:br>
            <a:r>
              <a:rPr lang="zh-TW" altLang="en-US" sz="2400" b="0" dirty="0" smtClean="0">
                <a:solidFill>
                  <a:srgbClr val="0000FF"/>
                </a:solidFill>
                <a:latin typeface="微軟正黑體" pitchFamily="34" charset="-120"/>
                <a:ea typeface="微軟正黑體" pitchFamily="34" charset="-120"/>
              </a:rPr>
              <a:t>聯絡</a:t>
            </a:r>
            <a:r>
              <a:rPr lang="zh-CN" altLang="en-US" sz="2400" b="0" dirty="0" smtClean="0">
                <a:solidFill>
                  <a:srgbClr val="0000FF"/>
                </a:solidFill>
                <a:latin typeface="微軟正黑體" pitchFamily="34" charset="-120"/>
                <a:ea typeface="微軟正黑體" pitchFamily="34" charset="-120"/>
              </a:rPr>
              <a:t>電郵</a:t>
            </a:r>
            <a:r>
              <a:rPr lang="zh-TW" altLang="en-US" sz="2400" b="0" dirty="0" smtClean="0">
                <a:solidFill>
                  <a:srgbClr val="0000FF"/>
                </a:solidFill>
                <a:latin typeface="微軟正黑體" pitchFamily="34" charset="-120"/>
                <a:ea typeface="微軟正黑體" pitchFamily="34" charset="-120"/>
              </a:rPr>
              <a:t>：</a:t>
            </a:r>
            <a:r>
              <a:rPr lang="en-US" altLang="zh-TW" sz="2400" b="0" dirty="0" smtClean="0">
                <a:solidFill>
                  <a:srgbClr val="0000FF"/>
                </a:solidFill>
                <a:latin typeface="微軟正黑體" pitchFamily="34" charset="-120"/>
                <a:ea typeface="微軟正黑體" pitchFamily="34" charset="-120"/>
                <a:hlinkClick r:id="rId3"/>
              </a:rPr>
              <a:t>anguswhc@umac.mo</a:t>
            </a:r>
            <a:r>
              <a:rPr lang="en-US" altLang="zh-TW" sz="2400" b="0" dirty="0" smtClean="0">
                <a:solidFill>
                  <a:srgbClr val="0000FF"/>
                </a:solidFill>
                <a:latin typeface="微軟正黑體" pitchFamily="34" charset="-120"/>
                <a:ea typeface="微軟正黑體" pitchFamily="34" charset="-120"/>
              </a:rPr>
              <a:t/>
            </a:r>
            <a:br>
              <a:rPr lang="en-US" altLang="zh-TW" sz="2400" b="0" dirty="0" smtClean="0">
                <a:solidFill>
                  <a:srgbClr val="0000FF"/>
                </a:solidFill>
                <a:latin typeface="微軟正黑體" pitchFamily="34" charset="-120"/>
                <a:ea typeface="微軟正黑體" pitchFamily="34" charset="-120"/>
              </a:rPr>
            </a:br>
            <a:r>
              <a:rPr lang="en-US" altLang="zh-TW" sz="2400" b="0" dirty="0" smtClean="0">
                <a:solidFill>
                  <a:srgbClr val="0000FF"/>
                </a:solidFill>
                <a:latin typeface="微軟正黑體" pitchFamily="34" charset="-120"/>
                <a:ea typeface="微軟正黑體" pitchFamily="34" charset="-120"/>
              </a:rPr>
              <a:t/>
            </a:r>
            <a:br>
              <a:rPr lang="en-US" altLang="zh-TW" sz="2400" b="0" dirty="0" smtClean="0">
                <a:solidFill>
                  <a:srgbClr val="0000FF"/>
                </a:solidFill>
                <a:latin typeface="微軟正黑體" pitchFamily="34" charset="-120"/>
                <a:ea typeface="微軟正黑體" pitchFamily="34" charset="-120"/>
              </a:rPr>
            </a:br>
            <a:r>
              <a:rPr lang="zh-CN" altLang="en-US" sz="2400" b="0" dirty="0" smtClean="0">
                <a:solidFill>
                  <a:srgbClr val="0000FF"/>
                </a:solidFill>
              </a:rPr>
              <a:t>澳門互聯網研究計劃</a:t>
            </a:r>
            <a:r>
              <a:rPr lang="en-US" altLang="zh-CN" sz="2400" b="0" dirty="0" smtClean="0">
                <a:solidFill>
                  <a:srgbClr val="0000FF"/>
                </a:solidFill>
                <a:latin typeface="微軟正黑體" pitchFamily="34" charset="-120"/>
                <a:ea typeface="微軟正黑體" pitchFamily="34" charset="-120"/>
              </a:rPr>
              <a:t/>
            </a:r>
            <a:br>
              <a:rPr lang="en-US" altLang="zh-CN" sz="2400" b="0" dirty="0" smtClean="0">
                <a:solidFill>
                  <a:srgbClr val="0000FF"/>
                </a:solidFill>
                <a:latin typeface="微軟正黑體" pitchFamily="34" charset="-120"/>
                <a:ea typeface="微軟正黑體" pitchFamily="34" charset="-120"/>
              </a:rPr>
            </a:br>
            <a:r>
              <a:rPr lang="en-US" altLang="zh-CN" sz="2400" b="0" dirty="0" smtClean="0">
                <a:solidFill>
                  <a:srgbClr val="0000FF"/>
                </a:solidFill>
                <a:hlinkClick r:id="rId4"/>
              </a:rPr>
              <a:t>http://www.macaointernetproject.net/</a:t>
            </a:r>
            <a:r>
              <a:rPr lang="en-US" altLang="zh-CN" sz="2400" b="0" dirty="0" smtClean="0">
                <a:solidFill>
                  <a:srgbClr val="0000FF"/>
                </a:solidFill>
              </a:rPr>
              <a:t> </a:t>
            </a:r>
            <a:br>
              <a:rPr lang="en-US" altLang="zh-CN" sz="2400" b="0" dirty="0" smtClean="0">
                <a:solidFill>
                  <a:srgbClr val="0000FF"/>
                </a:solidFill>
              </a:rPr>
            </a:br>
            <a:r>
              <a:rPr lang="en-US" altLang="zh-CN" sz="2400" b="0" dirty="0" smtClean="0">
                <a:solidFill>
                  <a:srgbClr val="0000FF"/>
                </a:solidFill>
                <a:latin typeface="微軟正黑體" pitchFamily="34" charset="-120"/>
                <a:ea typeface="微軟正黑體" pitchFamily="34" charset="-120"/>
              </a:rPr>
              <a:t/>
            </a:r>
            <a:br>
              <a:rPr lang="en-US" altLang="zh-CN" sz="2400" b="0" dirty="0" smtClean="0">
                <a:solidFill>
                  <a:srgbClr val="0000FF"/>
                </a:solidFill>
                <a:latin typeface="微軟正黑體" pitchFamily="34" charset="-120"/>
                <a:ea typeface="微軟正黑體" pitchFamily="34" charset="-120"/>
              </a:rPr>
            </a:br>
            <a:r>
              <a:rPr lang="zh-CN" altLang="en-US" sz="2400" b="0" dirty="0" smtClean="0">
                <a:solidFill>
                  <a:srgbClr val="0000FF"/>
                </a:solidFill>
              </a:rPr>
              <a:t>世界</a:t>
            </a:r>
            <a:r>
              <a:rPr lang="zh-TW" altLang="en-US" sz="2400" b="0" dirty="0" smtClean="0">
                <a:solidFill>
                  <a:srgbClr val="0000FF"/>
                </a:solidFill>
              </a:rPr>
              <a:t>互聯網</a:t>
            </a:r>
            <a:r>
              <a:rPr lang="zh-CN" altLang="en-US" sz="2400" b="0" dirty="0" smtClean="0">
                <a:solidFill>
                  <a:srgbClr val="0000FF"/>
                </a:solidFill>
              </a:rPr>
              <a:t>計劃</a:t>
            </a:r>
            <a:r>
              <a:rPr lang="zh-CN" altLang="en-US" sz="2400" b="0" dirty="0" smtClean="0">
                <a:solidFill>
                  <a:srgbClr val="0000FF"/>
                </a:solidFill>
                <a:latin typeface="微軟正黑體" pitchFamily="34" charset="-120"/>
                <a:ea typeface="微軟正黑體" pitchFamily="34" charset="-120"/>
              </a:rPr>
              <a:t>：</a:t>
            </a:r>
            <a:r>
              <a:rPr lang="en-US" altLang="en-US" sz="2400" b="0" dirty="0" smtClean="0">
                <a:latin typeface="微軟正黑體" pitchFamily="34" charset="-120"/>
                <a:ea typeface="微軟正黑體" pitchFamily="34" charset="-120"/>
                <a:hlinkClick r:id="rId5"/>
              </a:rPr>
              <a:t>http://www.worldinternetproject.net/</a:t>
            </a:r>
            <a:r>
              <a:rPr lang="en-US" altLang="zh-CN" sz="2400" b="0" dirty="0" smtClean="0">
                <a:latin typeface="微軟正黑體" pitchFamily="34" charset="-120"/>
                <a:ea typeface="微軟正黑體" pitchFamily="34" charset="-120"/>
              </a:rPr>
              <a:t/>
            </a:r>
            <a:br>
              <a:rPr lang="en-US" altLang="zh-CN" sz="2400" b="0" dirty="0" smtClean="0">
                <a:latin typeface="微軟正黑體" pitchFamily="34" charset="-120"/>
                <a:ea typeface="微軟正黑體" pitchFamily="34" charset="-120"/>
              </a:rPr>
            </a:br>
            <a:r>
              <a:rPr lang="en-US" altLang="zh-CN" sz="2400" b="0" dirty="0" smtClean="0">
                <a:latin typeface="微軟正黑體" pitchFamily="34" charset="-120"/>
                <a:ea typeface="微軟正黑體" pitchFamily="34" charset="-120"/>
              </a:rPr>
              <a:t/>
            </a:r>
            <a:br>
              <a:rPr lang="en-US" altLang="zh-CN" sz="2400" b="0" dirty="0" smtClean="0">
                <a:latin typeface="微軟正黑體" pitchFamily="34" charset="-120"/>
                <a:ea typeface="微軟正黑體" pitchFamily="34" charset="-120"/>
              </a:rPr>
            </a:br>
            <a:r>
              <a:rPr lang="zh-TW" altLang="en-US" sz="2400" b="0" dirty="0" smtClean="0">
                <a:solidFill>
                  <a:srgbClr val="0000FF"/>
                </a:solidFill>
              </a:rPr>
              <a:t>亞太地區互聯網研究聯盟：</a:t>
            </a:r>
            <a:r>
              <a:rPr lang="zh-TW" altLang="en-US" sz="2400" b="0" dirty="0" smtClean="0">
                <a:latin typeface="微軟正黑體" pitchFamily="34" charset="-120"/>
                <a:ea typeface="微軟正黑體" pitchFamily="34" charset="-120"/>
              </a:rPr>
              <a:t/>
            </a:r>
            <a:br>
              <a:rPr lang="zh-TW" altLang="en-US" sz="2400" b="0" dirty="0" smtClean="0">
                <a:latin typeface="微軟正黑體" pitchFamily="34" charset="-120"/>
                <a:ea typeface="微軟正黑體" pitchFamily="34" charset="-120"/>
              </a:rPr>
            </a:br>
            <a:r>
              <a:rPr lang="en-US" altLang="zh-TW" sz="2400" b="0" dirty="0" smtClean="0">
                <a:latin typeface="微軟正黑體" pitchFamily="34" charset="-120"/>
                <a:ea typeface="微軟正黑體" pitchFamily="34" charset="-120"/>
                <a:hlinkClick r:id="rId6"/>
              </a:rPr>
              <a:t>http://www.apira.org/index_en.htm</a:t>
            </a:r>
            <a:r>
              <a:rPr lang="en-US" altLang="zh-CN" sz="2400" b="0" dirty="0" smtClean="0">
                <a:latin typeface="微軟正黑體" pitchFamily="34" charset="-120"/>
                <a:ea typeface="微軟正黑體" pitchFamily="34" charset="-120"/>
              </a:rPr>
              <a:t/>
            </a:r>
            <a:br>
              <a:rPr lang="en-US" altLang="zh-CN" sz="2400" b="0" dirty="0" smtClean="0">
                <a:latin typeface="微軟正黑體" pitchFamily="34" charset="-120"/>
                <a:ea typeface="微軟正黑體" pitchFamily="34" charset="-120"/>
              </a:rPr>
            </a:br>
            <a:r>
              <a:rPr lang="en-US" altLang="zh-CN" sz="2400" b="0" dirty="0" smtClean="0">
                <a:latin typeface="微軟正黑體" pitchFamily="34" charset="-120"/>
                <a:ea typeface="微軟正黑體" pitchFamily="34" charset="-120"/>
              </a:rPr>
              <a:t/>
            </a:r>
            <a:br>
              <a:rPr lang="en-US" altLang="zh-CN" sz="2400" b="0" dirty="0" smtClean="0">
                <a:latin typeface="微軟正黑體" pitchFamily="34" charset="-120"/>
                <a:ea typeface="微軟正黑體" pitchFamily="34" charset="-120"/>
              </a:rPr>
            </a:br>
            <a:r>
              <a:rPr lang="zh-TW" altLang="en-US" sz="2400" b="0" dirty="0" smtClean="0">
                <a:solidFill>
                  <a:srgbClr val="0000FF"/>
                </a:solidFill>
              </a:rPr>
              <a:t>中國互聯網絡信息中心：</a:t>
            </a:r>
            <a:r>
              <a:rPr lang="zh-TW" altLang="en-US" sz="2400" b="0" dirty="0" smtClean="0">
                <a:latin typeface="微軟正黑體" pitchFamily="34" charset="-120"/>
                <a:ea typeface="微軟正黑體" pitchFamily="34" charset="-120"/>
              </a:rPr>
              <a:t/>
            </a:r>
            <a:br>
              <a:rPr lang="zh-TW" altLang="en-US" sz="2400" b="0" dirty="0" smtClean="0">
                <a:latin typeface="微軟正黑體" pitchFamily="34" charset="-120"/>
                <a:ea typeface="微軟正黑體" pitchFamily="34" charset="-120"/>
              </a:rPr>
            </a:br>
            <a:r>
              <a:rPr lang="en-US" altLang="zh-TW" sz="2400" b="0" dirty="0" smtClean="0">
                <a:latin typeface="微軟正黑體" pitchFamily="34" charset="-120"/>
                <a:ea typeface="微軟正黑體" pitchFamily="34" charset="-120"/>
                <a:hlinkClick r:id="rId7"/>
              </a:rPr>
              <a:t>http://www.cnnic.cn/index/0E/index.htm</a:t>
            </a:r>
            <a:endParaRPr lang="zh-TW" altLang="en-US" sz="2400" b="0" dirty="0" smtClean="0">
              <a:solidFill>
                <a:srgbClr val="0000FF"/>
              </a:solidFill>
              <a:latin typeface="微軟正黑體" pitchFamily="34" charset="-120"/>
              <a:ea typeface="微軟正黑體" pitchFamily="34" charset="-120"/>
            </a:endParaRPr>
          </a:p>
        </p:txBody>
      </p:sp>
      <p:sp>
        <p:nvSpPr>
          <p:cNvPr id="32773" name="Rectangle 6"/>
          <p:cNvSpPr>
            <a:spLocks noChangeArrowheads="1"/>
          </p:cNvSpPr>
          <p:nvPr/>
        </p:nvSpPr>
        <p:spPr bwMode="auto">
          <a:xfrm>
            <a:off x="2743200" y="228600"/>
            <a:ext cx="3810000" cy="641350"/>
          </a:xfrm>
          <a:prstGeom prst="rect">
            <a:avLst/>
          </a:prstGeom>
          <a:noFill/>
          <a:ln w="12700" cap="sq">
            <a:noFill/>
            <a:miter lim="800000"/>
            <a:headEnd type="none" w="sm" len="sm"/>
            <a:tailEnd type="none" w="sm" len="sm"/>
          </a:ln>
        </p:spPr>
        <p:txBody>
          <a:bodyPr>
            <a:spAutoFit/>
          </a:bodyPr>
          <a:lstStyle/>
          <a:p>
            <a:r>
              <a:rPr kumimoji="1" lang="zh-TW" altLang="en-US" sz="3600" dirty="0" smtClean="0">
                <a:solidFill>
                  <a:srgbClr val="0000FF"/>
                </a:solidFill>
                <a:latin typeface="微軟正黑體" pitchFamily="34" charset="-120"/>
                <a:ea typeface="微軟正黑體" pitchFamily="34" charset="-120"/>
              </a:rPr>
              <a:t>敬請指教</a:t>
            </a:r>
            <a:r>
              <a:rPr kumimoji="1" lang="en-US" altLang="zh-CN" sz="3600" dirty="0" smtClean="0">
                <a:solidFill>
                  <a:srgbClr val="0000FF"/>
                </a:solidFill>
                <a:latin typeface="微軟正黑體" pitchFamily="34" charset="-120"/>
                <a:ea typeface="微軟正黑體" pitchFamily="34" charset="-120"/>
              </a:rPr>
              <a:t>,</a:t>
            </a:r>
            <a:r>
              <a:rPr kumimoji="1" lang="zh-TW" altLang="en-US" sz="3600" dirty="0" smtClean="0">
                <a:solidFill>
                  <a:srgbClr val="0000FF"/>
                </a:solidFill>
                <a:latin typeface="微軟正黑體" pitchFamily="34" charset="-120"/>
                <a:ea typeface="微軟正黑體" pitchFamily="34" charset="-120"/>
              </a:rPr>
              <a:t>謝謝！</a:t>
            </a:r>
            <a:endParaRPr kumimoji="1" lang="en-US" altLang="zh-TW" sz="3600" dirty="0">
              <a:solidFill>
                <a:srgbClr val="0000FF"/>
              </a:solidFill>
              <a:latin typeface="微軟正黑體" pitchFamily="34" charset="-120"/>
              <a:ea typeface="微軟正黑體" pitchFamily="34" charset="-120"/>
            </a:endParaRPr>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TW" altLang="en-US" sz="3400" dirty="0" smtClean="0">
                <a:latin typeface="微軟正黑體" pitchFamily="34" charset="-120"/>
                <a:ea typeface="微軟正黑體" pitchFamily="34" charset="-120"/>
              </a:rPr>
              <a:t>研究</a:t>
            </a:r>
            <a:r>
              <a:rPr lang="zh-CN" altLang="en-US" sz="3400" dirty="0" smtClean="0">
                <a:latin typeface="微軟正黑體" pitchFamily="34" charset="-120"/>
                <a:ea typeface="微軟正黑體" pitchFamily="34" charset="-120"/>
              </a:rPr>
              <a:t>計</a:t>
            </a:r>
            <a:r>
              <a:rPr lang="zh-TW" altLang="en-US" sz="3400" dirty="0" smtClean="0">
                <a:latin typeface="微軟正黑體" pitchFamily="34" charset="-120"/>
                <a:ea typeface="微軟正黑體" pitchFamily="34" charset="-120"/>
              </a:rPr>
              <a:t>劃說明</a:t>
            </a:r>
          </a:p>
        </p:txBody>
      </p:sp>
      <p:sp>
        <p:nvSpPr>
          <p:cNvPr id="7171" name="Rectangle 3"/>
          <p:cNvSpPr>
            <a:spLocks noGrp="1" noChangeArrowheads="1"/>
          </p:cNvSpPr>
          <p:nvPr>
            <p:ph idx="1"/>
          </p:nvPr>
        </p:nvSpPr>
        <p:spPr>
          <a:xfrm>
            <a:off x="0" y="1219200"/>
            <a:ext cx="8915400" cy="4648200"/>
          </a:xfrm>
          <a:solidFill>
            <a:srgbClr val="FFFFFF"/>
          </a:solidFill>
        </p:spPr>
        <p:txBody>
          <a:bodyPr/>
          <a:lstStyle/>
          <a:p>
            <a:pPr>
              <a:lnSpc>
                <a:spcPct val="90000"/>
              </a:lnSpc>
            </a:pPr>
            <a:endParaRPr lang="en-US" altLang="zh-TW" sz="2400" dirty="0" smtClean="0">
              <a:latin typeface="微軟正黑體" pitchFamily="34" charset="-120"/>
              <a:ea typeface="微軟正黑體" pitchFamily="34" charset="-120"/>
            </a:endParaRPr>
          </a:p>
          <a:p>
            <a:pPr>
              <a:lnSpc>
                <a:spcPct val="90000"/>
              </a:lnSpc>
            </a:pPr>
            <a:r>
              <a:rPr lang="zh-TW" altLang="en-US" sz="2400" dirty="0" smtClean="0">
                <a:latin typeface="微軟正黑體" pitchFamily="34" charset="-120"/>
                <a:ea typeface="微軟正黑體" pitchFamily="34" charset="-120"/>
              </a:rPr>
              <a:t>自</a:t>
            </a:r>
            <a:r>
              <a:rPr lang="en-US" altLang="zh-TW" sz="2400" dirty="0" smtClean="0">
                <a:latin typeface="微軟正黑體" pitchFamily="34" charset="-120"/>
                <a:ea typeface="微軟正黑體" pitchFamily="34" charset="-120"/>
              </a:rPr>
              <a:t>2001</a:t>
            </a:r>
            <a:r>
              <a:rPr lang="zh-TW" altLang="en-US" sz="2400" dirty="0" smtClean="0">
                <a:latin typeface="微軟正黑體" pitchFamily="34" charset="-120"/>
                <a:ea typeface="微軟正黑體" pitchFamily="34" charset="-120"/>
              </a:rPr>
              <a:t>年開始由張榮顯</a:t>
            </a:r>
            <a:r>
              <a:rPr lang="zh-CN" altLang="en-US" sz="2400" dirty="0" smtClean="0">
                <a:latin typeface="微軟正黑體" pitchFamily="34" charset="-120"/>
                <a:ea typeface="微軟正黑體" pitchFamily="34" charset="-120"/>
              </a:rPr>
              <a:t>博士發起並執行</a:t>
            </a:r>
            <a:r>
              <a:rPr lang="zh-TW" altLang="en-US" sz="2400" dirty="0" smtClean="0">
                <a:latin typeface="微軟正黑體" pitchFamily="34" charset="-120"/>
                <a:ea typeface="微軟正黑體" pitchFamily="34" charset="-120"/>
              </a:rPr>
              <a:t>、在澳門進行“澳門互聯網研究計劃”</a:t>
            </a:r>
            <a:r>
              <a:rPr lang="en-US" altLang="zh-TW" sz="2400" dirty="0" smtClean="0">
                <a:latin typeface="微軟正黑體" pitchFamily="34" charset="-120"/>
                <a:ea typeface="微軟正黑體" pitchFamily="34" charset="-120"/>
              </a:rPr>
              <a:t>(MIP)</a:t>
            </a:r>
            <a:r>
              <a:rPr lang="zh-CN" altLang="en-US"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至今共進行了八次同類型的調查。</a:t>
            </a:r>
            <a:endParaRPr lang="en-US" altLang="zh-TW" sz="2400" dirty="0" smtClean="0">
              <a:latin typeface="微軟正黑體" pitchFamily="34" charset="-120"/>
              <a:ea typeface="微軟正黑體" pitchFamily="34" charset="-120"/>
            </a:endParaRPr>
          </a:p>
          <a:p>
            <a:pPr>
              <a:lnSpc>
                <a:spcPct val="90000"/>
              </a:lnSpc>
            </a:pPr>
            <a:r>
              <a:rPr lang="zh-CN" altLang="en-US" sz="2400" dirty="0" smtClean="0">
                <a:latin typeface="微軟正黑體" pitchFamily="34" charset="-120"/>
                <a:ea typeface="微軟正黑體" pitchFamily="34" charset="-120"/>
              </a:rPr>
              <a:t>澳門大學傳播系代主任吳玫教授、助理教授李小勤博士為本計劃研究成員。</a:t>
            </a:r>
            <a:endParaRPr lang="zh-TW" altLang="en-US" sz="2400" dirty="0" smtClean="0">
              <a:latin typeface="微軟正黑體" pitchFamily="34" charset="-120"/>
              <a:ea typeface="微軟正黑體" pitchFamily="34" charset="-120"/>
            </a:endParaRPr>
          </a:p>
          <a:p>
            <a:pPr>
              <a:lnSpc>
                <a:spcPct val="90000"/>
              </a:lnSpc>
            </a:pPr>
            <a:r>
              <a:rPr lang="zh-TW" altLang="en-US" sz="2400" dirty="0" smtClean="0">
                <a:latin typeface="微軟正黑體" pitchFamily="34" charset="-120"/>
                <a:ea typeface="微軟正黑體" pitchFamily="34" charset="-120"/>
              </a:rPr>
              <a:t>報告內容乃“澳門互聯網研究計劃”調查結果的一部分。</a:t>
            </a:r>
          </a:p>
          <a:p>
            <a:pPr>
              <a:lnSpc>
                <a:spcPct val="90000"/>
              </a:lnSpc>
            </a:pPr>
            <a:r>
              <a:rPr lang="zh-TW" altLang="en-US" sz="2400" dirty="0" smtClean="0">
                <a:latin typeface="微軟正黑體" pitchFamily="34" charset="-120"/>
                <a:ea typeface="微軟正黑體" pitchFamily="34" charset="-120"/>
              </a:rPr>
              <a:t>本報告的統計資料截止日期為</a:t>
            </a:r>
            <a:r>
              <a:rPr lang="en-US" altLang="zh-TW" sz="2400" dirty="0" smtClean="0">
                <a:latin typeface="微軟正黑體" pitchFamily="34" charset="-120"/>
                <a:ea typeface="微軟正黑體" pitchFamily="34" charset="-120"/>
              </a:rPr>
              <a:t>2009</a:t>
            </a:r>
            <a:r>
              <a:rPr lang="zh-TW" altLang="en-US" sz="2400" dirty="0" smtClean="0">
                <a:latin typeface="微軟正黑體" pitchFamily="34" charset="-120"/>
                <a:ea typeface="微軟正黑體" pitchFamily="34" charset="-120"/>
              </a:rPr>
              <a:t>年</a:t>
            </a:r>
            <a:r>
              <a:rPr lang="en-US" altLang="zh-TW" sz="2400" dirty="0" smtClean="0">
                <a:latin typeface="微軟正黑體" pitchFamily="34" charset="-120"/>
                <a:ea typeface="微軟正黑體" pitchFamily="34" charset="-120"/>
              </a:rPr>
              <a:t>12</a:t>
            </a:r>
            <a:r>
              <a:rPr lang="zh-TW" altLang="en-US" sz="2400" dirty="0" smtClean="0">
                <a:latin typeface="微軟正黑體" pitchFamily="34" charset="-120"/>
                <a:ea typeface="微軟正黑體" pitchFamily="34" charset="-120"/>
              </a:rPr>
              <a:t>月</a:t>
            </a:r>
            <a:r>
              <a:rPr lang="en-US" altLang="zh-TW" sz="2400" dirty="0" smtClean="0">
                <a:latin typeface="微軟正黑體" pitchFamily="34" charset="-120"/>
                <a:ea typeface="微軟正黑體" pitchFamily="34" charset="-120"/>
              </a:rPr>
              <a:t>2</a:t>
            </a:r>
            <a:r>
              <a:rPr lang="zh-TW" altLang="en-US" sz="2400" dirty="0" smtClean="0">
                <a:latin typeface="微軟正黑體" pitchFamily="34" charset="-120"/>
                <a:ea typeface="微軟正黑體" pitchFamily="34" charset="-120"/>
              </a:rPr>
              <a:t>日</a:t>
            </a:r>
            <a:r>
              <a:rPr lang="zh-CN" altLang="en-US" sz="2400" dirty="0" smtClean="0">
                <a:latin typeface="微軟正黑體" pitchFamily="34" charset="-120"/>
                <a:ea typeface="微軟正黑體" pitchFamily="34" charset="-120"/>
              </a:rPr>
              <a:t>。</a:t>
            </a:r>
            <a:endParaRPr lang="zh-TW" altLang="en-US" sz="2400" dirty="0" smtClean="0">
              <a:latin typeface="微軟正黑體" pitchFamily="34" charset="-120"/>
              <a:ea typeface="微軟正黑體" pitchFamily="34" charset="-120"/>
            </a:endParaRPr>
          </a:p>
          <a:p>
            <a:pPr>
              <a:lnSpc>
                <a:spcPct val="90000"/>
              </a:lnSpc>
            </a:pPr>
            <a:r>
              <a:rPr lang="zh-TW" altLang="en-US" sz="2400" dirty="0" smtClean="0">
                <a:latin typeface="微軟正黑體" pitchFamily="34" charset="-120"/>
                <a:ea typeface="微軟正黑體" pitchFamily="34" charset="-120"/>
              </a:rPr>
              <a:t>“澳門互聯網研究計</a:t>
            </a:r>
            <a:r>
              <a:rPr lang="zh-CN" altLang="en-US" sz="2400" dirty="0" smtClean="0">
                <a:latin typeface="微軟正黑體" pitchFamily="34" charset="-120"/>
                <a:ea typeface="微軟正黑體" pitchFamily="34" charset="-120"/>
              </a:rPr>
              <a:t>劃</a:t>
            </a:r>
            <a:r>
              <a:rPr lang="zh-TW" altLang="en-US" sz="2400" dirty="0" smtClean="0">
                <a:latin typeface="微軟正黑體" pitchFamily="34" charset="-120"/>
                <a:ea typeface="微軟正黑體" pitchFamily="34" charset="-120"/>
              </a:rPr>
              <a:t>”是包括由全球二十五個國家及地區的專家學者組成的“全球互聯網計劃”</a:t>
            </a:r>
            <a:r>
              <a:rPr lang="en-US" altLang="zh-TW" sz="2400" dirty="0" smtClean="0">
                <a:latin typeface="微軟正黑體" pitchFamily="34" charset="-120"/>
                <a:ea typeface="微軟正黑體" pitchFamily="34" charset="-120"/>
              </a:rPr>
              <a:t>(WIP)</a:t>
            </a:r>
            <a:r>
              <a:rPr lang="zh-TW" altLang="en-US" sz="2400" dirty="0" smtClean="0">
                <a:latin typeface="微軟正黑體" pitchFamily="34" charset="-120"/>
                <a:ea typeface="微軟正黑體" pitchFamily="34" charset="-120"/>
              </a:rPr>
              <a:t>成員及“亞太地區互聯網研究聯盟”（</a:t>
            </a:r>
            <a:r>
              <a:rPr lang="en-US" altLang="zh-TW" sz="2400" dirty="0" smtClean="0">
                <a:latin typeface="微軟正黑體" pitchFamily="34" charset="-120"/>
                <a:ea typeface="微軟正黑體" pitchFamily="34" charset="-120"/>
              </a:rPr>
              <a:t>APIRA</a:t>
            </a:r>
            <a:r>
              <a:rPr lang="zh-TW" altLang="en-US" sz="2400" dirty="0" smtClean="0">
                <a:latin typeface="微軟正黑體" pitchFamily="34" charset="-120"/>
                <a:ea typeface="微軟正黑體" pitchFamily="34" charset="-120"/>
              </a:rPr>
              <a:t>）創會成員。</a:t>
            </a:r>
          </a:p>
          <a:p>
            <a:pPr>
              <a:lnSpc>
                <a:spcPct val="90000"/>
              </a:lnSpc>
            </a:pPr>
            <a:r>
              <a:rPr lang="zh-TW" altLang="en-US" sz="2400" dirty="0" smtClean="0">
                <a:latin typeface="微軟正黑體" pitchFamily="34" charset="-120"/>
                <a:ea typeface="微軟正黑體" pitchFamily="34" charset="-120"/>
              </a:rPr>
              <a:t>自</a:t>
            </a:r>
            <a:r>
              <a:rPr lang="en-US" altLang="zh-TW" sz="2400" dirty="0" smtClean="0">
                <a:latin typeface="微軟正黑體" pitchFamily="34" charset="-120"/>
                <a:ea typeface="微軟正黑體" pitchFamily="34" charset="-120"/>
              </a:rPr>
              <a:t>2004</a:t>
            </a:r>
            <a:r>
              <a:rPr lang="zh-TW" altLang="en-US" sz="2400" dirty="0" smtClean="0">
                <a:latin typeface="微軟正黑體" pitchFamily="34" charset="-120"/>
                <a:ea typeface="微軟正黑體" pitchFamily="34" charset="-120"/>
              </a:rPr>
              <a:t>年起，本計劃與中國互聯網絡信息中心</a:t>
            </a:r>
            <a:r>
              <a:rPr lang="en-US" altLang="zh-TW" sz="2400" dirty="0" smtClean="0">
                <a:latin typeface="微軟正黑體" pitchFamily="34" charset="-120"/>
                <a:ea typeface="微軟正黑體" pitchFamily="34" charset="-120"/>
              </a:rPr>
              <a:t>(CNNIC)</a:t>
            </a:r>
            <a:r>
              <a:rPr lang="zh-TW" altLang="en-US" sz="2400" dirty="0" smtClean="0">
                <a:latin typeface="微軟正黑體" pitchFamily="34" charset="-120"/>
                <a:ea typeface="微軟正黑體" pitchFamily="34" charset="-120"/>
              </a:rPr>
              <a:t>合作，每年在北京一起發佈當地之互聯網使用現狀統計報告。</a:t>
            </a:r>
            <a:endParaRPr lang="en-US" altLang="zh-TW" sz="2400" dirty="0" smtClean="0">
              <a:latin typeface="微軟正黑體" pitchFamily="34" charset="-120"/>
              <a:ea typeface="微軟正黑體" pitchFamily="34" charset="-120"/>
            </a:endParaRPr>
          </a:p>
        </p:txBody>
      </p:sp>
      <p:sp>
        <p:nvSpPr>
          <p:cNvPr id="5" name="投影片編號版面配置區 4"/>
          <p:cNvSpPr>
            <a:spLocks noGrp="1"/>
          </p:cNvSpPr>
          <p:nvPr>
            <p:ph type="sldNum" sz="quarter" idx="10"/>
          </p:nvPr>
        </p:nvSpPr>
        <p:spPr/>
        <p:txBody>
          <a:bodyPr/>
          <a:lstStyle/>
          <a:p>
            <a:pPr>
              <a:defRPr/>
            </a:pPr>
            <a:fld id="{E4996568-3205-4DD0-9DB7-5DA006B5528C}" type="slidenum">
              <a:rPr lang="en-US" altLang="zh-TW" smtClean="0"/>
              <a:pPr>
                <a:defRPr/>
              </a:pPr>
              <a:t>3</a:t>
            </a:fld>
            <a:endParaRPr lang="en-US" altLang="zh-TW"/>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sz="3400" dirty="0" smtClean="0">
                <a:latin typeface="微軟正黑體" pitchFamily="34" charset="-120"/>
                <a:ea typeface="微軟正黑體" pitchFamily="34" charset="-120"/>
              </a:rPr>
              <a:t>調查主題</a:t>
            </a:r>
          </a:p>
        </p:txBody>
      </p:sp>
      <p:sp>
        <p:nvSpPr>
          <p:cNvPr id="8195" name="Rectangle 3"/>
          <p:cNvSpPr>
            <a:spLocks noGrp="1" noChangeArrowheads="1"/>
          </p:cNvSpPr>
          <p:nvPr>
            <p:ph idx="1"/>
          </p:nvPr>
        </p:nvSpPr>
        <p:spPr>
          <a:xfrm>
            <a:off x="0" y="1219200"/>
            <a:ext cx="9144000" cy="4648200"/>
          </a:xfrm>
          <a:solidFill>
            <a:srgbClr val="FFFFFF"/>
          </a:solidFill>
        </p:spPr>
        <p:txBody>
          <a:bodyPr/>
          <a:lstStyle/>
          <a:p>
            <a:pPr>
              <a:lnSpc>
                <a:spcPct val="90000"/>
              </a:lnSpc>
            </a:pPr>
            <a:endParaRPr lang="en-US" altLang="zh-TW" sz="2400" dirty="0" smtClean="0">
              <a:latin typeface="微軟正黑體" pitchFamily="34" charset="-120"/>
              <a:ea typeface="微軟正黑體" pitchFamily="34" charset="-120"/>
            </a:endParaRPr>
          </a:p>
          <a:p>
            <a:pPr>
              <a:lnSpc>
                <a:spcPct val="90000"/>
              </a:lnSpc>
            </a:pPr>
            <a:r>
              <a:rPr lang="zh-TW" altLang="en-US" sz="2400" dirty="0" smtClean="0">
                <a:latin typeface="微軟正黑體" pitchFamily="34" charset="-120"/>
                <a:ea typeface="微軟正黑體" pitchFamily="34" charset="-120"/>
              </a:rPr>
              <a:t>包括“全球互聯網計劃”、“亞太地區互聯網研究聯盟”訂定的共同問題（</a:t>
            </a:r>
            <a:r>
              <a:rPr lang="en-US" altLang="zh-TW" sz="2400" dirty="0" smtClean="0">
                <a:latin typeface="微軟正黑體" pitchFamily="34" charset="-120"/>
                <a:ea typeface="微軟正黑體" pitchFamily="34" charset="-120"/>
              </a:rPr>
              <a:t>common questions)</a:t>
            </a:r>
            <a:r>
              <a:rPr lang="zh-TW" altLang="en-US" sz="2400" dirty="0" smtClean="0">
                <a:latin typeface="微軟正黑體" pitchFamily="34" charset="-120"/>
                <a:ea typeface="微軟正黑體" pitchFamily="34" charset="-120"/>
              </a:rPr>
              <a:t>；</a:t>
            </a:r>
          </a:p>
          <a:p>
            <a:pPr>
              <a:lnSpc>
                <a:spcPct val="90000"/>
              </a:lnSpc>
            </a:pPr>
            <a:r>
              <a:rPr lang="zh-TW" altLang="en-US" sz="2400" dirty="0" smtClean="0">
                <a:latin typeface="微軟正黑體" pitchFamily="34" charset="-120"/>
                <a:ea typeface="微軟正黑體" pitchFamily="34" charset="-120"/>
              </a:rPr>
              <a:t>包括“國際電信聯盟”（</a:t>
            </a:r>
            <a:r>
              <a:rPr lang="en-US" altLang="zh-TW" sz="2400" dirty="0" smtClean="0">
                <a:latin typeface="微軟正黑體" pitchFamily="34" charset="-120"/>
                <a:ea typeface="微軟正黑體" pitchFamily="34" charset="-120"/>
              </a:rPr>
              <a:t>ITU</a:t>
            </a:r>
            <a:r>
              <a:rPr lang="zh-TW" altLang="en-US" sz="2400" dirty="0" smtClean="0">
                <a:latin typeface="微軟正黑體" pitchFamily="34" charset="-120"/>
                <a:ea typeface="微軟正黑體" pitchFamily="34" charset="-120"/>
              </a:rPr>
              <a:t>）使用的大部分指標；</a:t>
            </a:r>
          </a:p>
          <a:p>
            <a:pPr>
              <a:lnSpc>
                <a:spcPct val="90000"/>
              </a:lnSpc>
            </a:pPr>
            <a:r>
              <a:rPr lang="zh-TW" altLang="en-US" sz="2400" dirty="0" smtClean="0">
                <a:latin typeface="微軟正黑體" pitchFamily="34" charset="-120"/>
                <a:ea typeface="微軟正黑體" pitchFamily="34" charset="-120"/>
              </a:rPr>
              <a:t>包括“經濟合作暨發展組織” （</a:t>
            </a:r>
            <a:r>
              <a:rPr lang="en-US" altLang="zh-TW" sz="2400" dirty="0" smtClean="0">
                <a:latin typeface="微軟正黑體" pitchFamily="34" charset="-120"/>
                <a:ea typeface="微軟正黑體" pitchFamily="34" charset="-120"/>
              </a:rPr>
              <a:t>OECD</a:t>
            </a:r>
            <a:r>
              <a:rPr lang="zh-TW" altLang="en-US" sz="2400" dirty="0" smtClean="0">
                <a:latin typeface="微軟正黑體" pitchFamily="34" charset="-120"/>
                <a:ea typeface="微軟正黑體" pitchFamily="34" charset="-120"/>
              </a:rPr>
              <a:t>）的</a:t>
            </a:r>
            <a:r>
              <a:rPr lang="zh-CN" altLang="en-US" sz="2400" dirty="0" smtClean="0">
                <a:latin typeface="微軟正黑體" pitchFamily="34" charset="-120"/>
                <a:ea typeface="微軟正黑體" pitchFamily="34" charset="-120"/>
              </a:rPr>
              <a:t>部分</a:t>
            </a:r>
            <a:r>
              <a:rPr lang="zh-TW" altLang="en-US" sz="2400" dirty="0" smtClean="0">
                <a:latin typeface="微軟正黑體" pitchFamily="34" charset="-120"/>
                <a:ea typeface="微軟正黑體" pitchFamily="34" charset="-120"/>
              </a:rPr>
              <a:t>指標；以及</a:t>
            </a:r>
          </a:p>
          <a:p>
            <a:pPr>
              <a:lnSpc>
                <a:spcPct val="90000"/>
              </a:lnSpc>
            </a:pPr>
            <a:r>
              <a:rPr lang="zh-TW" altLang="en-US" sz="2400" dirty="0" smtClean="0">
                <a:latin typeface="微軟正黑體" pitchFamily="34" charset="-120"/>
                <a:ea typeface="微軟正黑體" pitchFamily="34" charset="-120"/>
              </a:rPr>
              <a:t>依研究目的而定的問題</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每年根據實際情況調整）。</a:t>
            </a:r>
          </a:p>
          <a:p>
            <a:pPr>
              <a:lnSpc>
                <a:spcPct val="90000"/>
              </a:lnSpc>
            </a:pPr>
            <a:r>
              <a:rPr lang="zh-TW" altLang="en-US" sz="2400" dirty="0" smtClean="0">
                <a:latin typeface="微軟正黑體" pitchFamily="34" charset="-120"/>
                <a:ea typeface="微軟正黑體" pitchFamily="34" charset="-120"/>
              </a:rPr>
              <a:t>調查主題有：</a:t>
            </a:r>
            <a:endParaRPr lang="zh-CN" altLang="en-US" sz="2400" dirty="0" smtClean="0">
              <a:latin typeface="微軟正黑體" pitchFamily="34" charset="-120"/>
              <a:ea typeface="微軟正黑體" pitchFamily="34" charset="-120"/>
            </a:endParaRPr>
          </a:p>
          <a:p>
            <a:pPr lvl="1">
              <a:lnSpc>
                <a:spcPct val="90000"/>
              </a:lnSpc>
            </a:pPr>
            <a:r>
              <a:rPr lang="zh-TW" altLang="en-US" sz="2400" dirty="0" smtClean="0">
                <a:latin typeface="微軟正黑體" pitchFamily="34" charset="-120"/>
                <a:ea typeface="微軟正黑體" pitchFamily="34" charset="-120"/>
              </a:rPr>
              <a:t>澳門居民使用互聯網的型態與習慣。</a:t>
            </a:r>
          </a:p>
          <a:p>
            <a:pPr lvl="1">
              <a:lnSpc>
                <a:spcPct val="90000"/>
              </a:lnSpc>
            </a:pPr>
            <a:r>
              <a:rPr lang="zh-TW" altLang="en-US" sz="2400" dirty="0" smtClean="0">
                <a:latin typeface="微軟正黑體" pitchFamily="34" charset="-120"/>
                <a:ea typeface="微軟正黑體" pitchFamily="34" charset="-120"/>
              </a:rPr>
              <a:t>澳門居民使用傳統媒體的型態與習慣。</a:t>
            </a:r>
          </a:p>
          <a:p>
            <a:pPr lvl="1">
              <a:lnSpc>
                <a:spcPct val="90000"/>
              </a:lnSpc>
            </a:pPr>
            <a:r>
              <a:rPr lang="zh-TW" altLang="en-US" sz="2400" dirty="0" smtClean="0">
                <a:latin typeface="微軟正黑體" pitchFamily="34" charset="-120"/>
                <a:ea typeface="微軟正黑體" pitchFamily="34" charset="-120"/>
              </a:rPr>
              <a:t>澳門居民對電子政府的使用與評價。</a:t>
            </a:r>
          </a:p>
          <a:p>
            <a:pPr lvl="1">
              <a:lnSpc>
                <a:spcPct val="90000"/>
              </a:lnSpc>
            </a:pPr>
            <a:r>
              <a:rPr lang="zh-TW" altLang="en-US" sz="2400" dirty="0" smtClean="0">
                <a:latin typeface="微軟正黑體" pitchFamily="34" charset="-120"/>
                <a:ea typeface="微軟正黑體" pitchFamily="34" charset="-120"/>
              </a:rPr>
              <a:t>互聯網對澳門居民的影響。</a:t>
            </a:r>
          </a:p>
        </p:txBody>
      </p:sp>
      <p:sp>
        <p:nvSpPr>
          <p:cNvPr id="5" name="投影片編號版面配置區 4"/>
          <p:cNvSpPr>
            <a:spLocks noGrp="1"/>
          </p:cNvSpPr>
          <p:nvPr>
            <p:ph type="sldNum" sz="quarter" idx="10"/>
          </p:nvPr>
        </p:nvSpPr>
        <p:spPr/>
        <p:txBody>
          <a:bodyPr/>
          <a:lstStyle/>
          <a:p>
            <a:pPr>
              <a:defRPr/>
            </a:pPr>
            <a:fld id="{E4996568-3205-4DD0-9DB7-5DA006B5528C}" type="slidenum">
              <a:rPr lang="en-US" altLang="zh-TW" smtClean="0"/>
              <a:pPr>
                <a:defRPr/>
              </a:pPr>
              <a:t>4</a:t>
            </a:fld>
            <a:endParaRPr lang="en-US" altLang="zh-TW"/>
          </a:p>
        </p:txBody>
      </p:sp>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76200"/>
            <a:ext cx="8601075" cy="609600"/>
          </a:xfrm>
        </p:spPr>
        <p:txBody>
          <a:bodyPr/>
          <a:lstStyle/>
          <a:p>
            <a:r>
              <a:rPr lang="zh-CN" altLang="en-US" sz="3200" dirty="0" smtClean="0">
                <a:latin typeface="微軟正黑體" pitchFamily="34" charset="-120"/>
                <a:ea typeface="微軟正黑體" pitchFamily="34" charset="-120"/>
              </a:rPr>
              <a:t>調查方法</a:t>
            </a:r>
          </a:p>
        </p:txBody>
      </p:sp>
      <p:graphicFrame>
        <p:nvGraphicFramePr>
          <p:cNvPr id="9572" name="Group 356"/>
          <p:cNvGraphicFramePr>
            <a:graphicFrameLocks noGrp="1"/>
          </p:cNvGraphicFramePr>
          <p:nvPr>
            <p:ph idx="4294967295"/>
          </p:nvPr>
        </p:nvGraphicFramePr>
        <p:xfrm>
          <a:off x="0" y="838200"/>
          <a:ext cx="9143999" cy="5674841"/>
        </p:xfrm>
        <a:graphic>
          <a:graphicData uri="http://schemas.openxmlformats.org/drawingml/2006/table">
            <a:tbl>
              <a:tblPr/>
              <a:tblGrid>
                <a:gridCol w="1192695"/>
                <a:gridCol w="993913"/>
                <a:gridCol w="993913"/>
                <a:gridCol w="993913"/>
                <a:gridCol w="993913"/>
                <a:gridCol w="993913"/>
                <a:gridCol w="993913"/>
                <a:gridCol w="993913"/>
                <a:gridCol w="993913"/>
              </a:tblGrid>
              <a:tr h="6858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微軟正黑體" pitchFamily="34" charset="-120"/>
                          <a:ea typeface="微軟正黑體" pitchFamily="34" charset="-120"/>
                        </a:rPr>
                        <a:t>調查截止時期</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cap="none" normalizeH="0" baseline="0" smtClean="0">
                          <a:ln>
                            <a:noFill/>
                          </a:ln>
                          <a:solidFill>
                            <a:srgbClr val="FFFFFF"/>
                          </a:solidFill>
                          <a:effectLst/>
                          <a:latin typeface="微軟正黑體" pitchFamily="34" charset="-120"/>
                          <a:ea typeface="微軟正黑體" pitchFamily="34" charset="-120"/>
                        </a:rPr>
                        <a:t>200</a:t>
                      </a:r>
                      <a:r>
                        <a:rPr kumimoji="0" lang="en-US" altLang="zh-CN" sz="1500" b="1" i="0" u="none" strike="noStrike" cap="none" normalizeH="0" baseline="0" smtClean="0">
                          <a:ln>
                            <a:noFill/>
                          </a:ln>
                          <a:solidFill>
                            <a:srgbClr val="FFFFFF"/>
                          </a:solidFill>
                          <a:effectLst/>
                          <a:latin typeface="微軟正黑體" pitchFamily="34" charset="-120"/>
                          <a:ea typeface="微軟正黑體" pitchFamily="34" charset="-120"/>
                        </a:rPr>
                        <a:t>2/01</a:t>
                      </a:r>
                      <a:endParaRPr kumimoji="0" lang="en-US" altLang="zh-TW" sz="1500" b="0" i="0" u="none" strike="noStrike" cap="none" normalizeH="0" baseline="0" smtClean="0">
                        <a:ln>
                          <a:noFill/>
                        </a:ln>
                        <a:solidFill>
                          <a:srgbClr val="FFFFFF"/>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cap="none" normalizeH="0" baseline="0" smtClean="0">
                          <a:ln>
                            <a:noFill/>
                          </a:ln>
                          <a:solidFill>
                            <a:srgbClr val="FFFFFF"/>
                          </a:solidFill>
                          <a:effectLst/>
                          <a:latin typeface="微軟正黑體" pitchFamily="34" charset="-120"/>
                          <a:ea typeface="微軟正黑體" pitchFamily="34" charset="-120"/>
                        </a:rPr>
                        <a:t>2003</a:t>
                      </a:r>
                      <a:r>
                        <a:rPr kumimoji="0" lang="en-US" altLang="zh-CN" sz="1500" b="1" i="0" u="none" strike="noStrike" cap="none" normalizeH="0" baseline="0" smtClean="0">
                          <a:ln>
                            <a:noFill/>
                          </a:ln>
                          <a:solidFill>
                            <a:srgbClr val="FFFFFF"/>
                          </a:solidFill>
                          <a:effectLst/>
                          <a:latin typeface="微軟正黑體" pitchFamily="34" charset="-120"/>
                          <a:ea typeface="微軟正黑體" pitchFamily="34" charset="-120"/>
                        </a:rPr>
                        <a:t>/12</a:t>
                      </a:r>
                      <a:endParaRPr kumimoji="0" lang="en-US" altLang="zh-TW" sz="1500" b="0" i="0" u="none" strike="noStrike" cap="none" normalizeH="0" baseline="0" smtClean="0">
                        <a:ln>
                          <a:noFill/>
                        </a:ln>
                        <a:solidFill>
                          <a:srgbClr val="FFFFFF"/>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cap="none" normalizeH="0" baseline="0" smtClean="0">
                          <a:ln>
                            <a:noFill/>
                          </a:ln>
                          <a:solidFill>
                            <a:srgbClr val="FFFFFF"/>
                          </a:solidFill>
                          <a:effectLst/>
                          <a:latin typeface="微軟正黑體" pitchFamily="34" charset="-120"/>
                          <a:ea typeface="微軟正黑體" pitchFamily="34" charset="-120"/>
                        </a:rPr>
                        <a:t>2004</a:t>
                      </a:r>
                      <a:r>
                        <a:rPr kumimoji="0" lang="en-US" altLang="zh-CN" sz="1500" b="1" i="0" u="none" strike="noStrike" cap="none" normalizeH="0" baseline="0" smtClean="0">
                          <a:ln>
                            <a:noFill/>
                          </a:ln>
                          <a:solidFill>
                            <a:srgbClr val="FFFFFF"/>
                          </a:solidFill>
                          <a:effectLst/>
                          <a:latin typeface="微軟正黑體" pitchFamily="34" charset="-120"/>
                          <a:ea typeface="微軟正黑體" pitchFamily="34" charset="-120"/>
                        </a:rPr>
                        <a:t>/12</a:t>
                      </a:r>
                      <a:endParaRPr kumimoji="0" lang="en-US" altLang="zh-TW" sz="1500" b="0" i="0" u="none" strike="noStrike" cap="none" normalizeH="0" baseline="0" smtClean="0">
                        <a:ln>
                          <a:noFill/>
                        </a:ln>
                        <a:solidFill>
                          <a:srgbClr val="FFFFFF"/>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cap="none" normalizeH="0" baseline="0" smtClean="0">
                          <a:ln>
                            <a:noFill/>
                          </a:ln>
                          <a:solidFill>
                            <a:srgbClr val="FFFFFF"/>
                          </a:solidFill>
                          <a:effectLst/>
                          <a:latin typeface="微軟正黑體" pitchFamily="34" charset="-120"/>
                          <a:ea typeface="微軟正黑體" pitchFamily="34" charset="-120"/>
                        </a:rPr>
                        <a:t>2005</a:t>
                      </a:r>
                      <a:r>
                        <a:rPr kumimoji="0" lang="en-US" altLang="zh-CN" sz="1500" b="1" i="0" u="none" strike="noStrike" cap="none" normalizeH="0" baseline="0" smtClean="0">
                          <a:ln>
                            <a:noFill/>
                          </a:ln>
                          <a:solidFill>
                            <a:srgbClr val="FFFFFF"/>
                          </a:solidFill>
                          <a:effectLst/>
                          <a:latin typeface="微軟正黑體" pitchFamily="34" charset="-120"/>
                          <a:ea typeface="微軟正黑體" pitchFamily="34" charset="-120"/>
                        </a:rPr>
                        <a:t>/12</a:t>
                      </a:r>
                      <a:endParaRPr kumimoji="0" lang="en-US" altLang="zh-TW" sz="1500" b="0" i="0" u="none" strike="noStrike" cap="none" normalizeH="0" baseline="0" smtClean="0">
                        <a:ln>
                          <a:noFill/>
                        </a:ln>
                        <a:solidFill>
                          <a:srgbClr val="FFFFFF"/>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cap="none" normalizeH="0" baseline="0" smtClean="0">
                          <a:ln>
                            <a:noFill/>
                          </a:ln>
                          <a:solidFill>
                            <a:srgbClr val="FFFFFF"/>
                          </a:solidFill>
                          <a:effectLst/>
                          <a:latin typeface="微軟正黑體" pitchFamily="34" charset="-120"/>
                          <a:ea typeface="微軟正黑體" pitchFamily="34" charset="-120"/>
                        </a:rPr>
                        <a:t>2006</a:t>
                      </a:r>
                      <a:r>
                        <a:rPr kumimoji="0" lang="en-US" altLang="zh-CN" sz="1500" b="1" i="0" u="none" strike="noStrike" cap="none" normalizeH="0" baseline="0" smtClean="0">
                          <a:ln>
                            <a:noFill/>
                          </a:ln>
                          <a:solidFill>
                            <a:srgbClr val="FFFFFF"/>
                          </a:solidFill>
                          <a:effectLst/>
                          <a:latin typeface="微軟正黑體" pitchFamily="34" charset="-120"/>
                          <a:ea typeface="微軟正黑體" pitchFamily="34" charset="-120"/>
                        </a:rPr>
                        <a:t>/12</a:t>
                      </a:r>
                      <a:endParaRPr kumimoji="0" lang="en-US" altLang="zh-TW" sz="1500" b="0" i="0" u="none" strike="noStrike" cap="none" normalizeH="0" baseline="0" smtClean="0">
                        <a:ln>
                          <a:noFill/>
                        </a:ln>
                        <a:solidFill>
                          <a:srgbClr val="FFFFFF"/>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1" i="0" u="none" strike="noStrike" cap="none" normalizeH="0" baseline="0" smtClean="0">
                          <a:ln>
                            <a:noFill/>
                          </a:ln>
                          <a:solidFill>
                            <a:srgbClr val="FFFFFF"/>
                          </a:solidFill>
                          <a:effectLst/>
                          <a:latin typeface="微軟正黑體" pitchFamily="34" charset="-120"/>
                          <a:ea typeface="微軟正黑體" pitchFamily="34" charset="-120"/>
                        </a:rPr>
                        <a:t>2007/12</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1" i="0" u="none" strike="noStrike" cap="none" normalizeH="0" baseline="0" dirty="0" smtClean="0">
                          <a:ln>
                            <a:noFill/>
                          </a:ln>
                          <a:solidFill>
                            <a:srgbClr val="FFFFFF"/>
                          </a:solidFill>
                          <a:effectLst/>
                          <a:latin typeface="微軟正黑體" pitchFamily="34" charset="-120"/>
                          <a:ea typeface="微軟正黑體" pitchFamily="34" charset="-120"/>
                        </a:rPr>
                        <a:t>2008/12</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n-US" altLang="zh-CN" sz="1500" b="1" i="0" u="none" strike="noStrike" cap="none" normalizeH="0" baseline="0" dirty="0" smtClean="0">
                          <a:ln>
                            <a:noFill/>
                          </a:ln>
                          <a:solidFill>
                            <a:srgbClr val="FFFFFF"/>
                          </a:solidFill>
                          <a:effectLst/>
                          <a:latin typeface="微軟正黑體" pitchFamily="34" charset="-120"/>
                          <a:ea typeface="微軟正黑體" pitchFamily="34" charset="-120"/>
                        </a:rPr>
                        <a:t>2009/12</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chemeClr val="bg1"/>
                    </a:solidFill>
                  </a:tcPr>
                </a:tc>
              </a:tr>
              <a:tr h="301231">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微軟正黑體" pitchFamily="34" charset="-120"/>
                          <a:ea typeface="微軟正黑體" pitchFamily="34" charset="-120"/>
                        </a:rPr>
                        <a:t>樣本量</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66"/>
                          </a:solidFill>
                          <a:effectLst/>
                          <a:latin typeface="微軟正黑體" pitchFamily="34" charset="-120"/>
                          <a:ea typeface="微軟正黑體" pitchFamily="34" charset="-120"/>
                        </a:rPr>
                        <a:t>1002</a:t>
                      </a:r>
                      <a:endPar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2070</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1511</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1851</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1800</a:t>
                      </a:r>
                      <a:endParaRPr kumimoji="0" lang="zh-TW" altLang="en-US" sz="1500" b="0" i="0" u="none" strike="noStrike" cap="none" normalizeH="0" baseline="0" dirty="0" smtClean="0">
                        <a:ln>
                          <a:noFill/>
                        </a:ln>
                        <a:solidFill>
                          <a:srgbClr val="000066"/>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66"/>
                          </a:solidFill>
                          <a:effectLst/>
                          <a:latin typeface="微軟正黑體" pitchFamily="34" charset="-120"/>
                          <a:ea typeface="微軟正黑體" pitchFamily="34" charset="-120"/>
                        </a:rPr>
                        <a:t>1951</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2003</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1586</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r>
              <a:tr h="560327">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微軟正黑體" pitchFamily="34" charset="-120"/>
                          <a:ea typeface="微軟正黑體" pitchFamily="34" charset="-120"/>
                        </a:rPr>
                        <a:t>存取方法</a:t>
                      </a:r>
                      <a:endParaRPr kumimoji="0" lang="zh-CN" altLang="en-US" sz="1600" b="0"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gridSpan="8">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1500" b="0" i="0" u="none" strike="noStrike" cap="none" normalizeH="0" baseline="0" dirty="0" smtClean="0">
                          <a:ln>
                            <a:noFill/>
                          </a:ln>
                          <a:solidFill>
                            <a:srgbClr val="000066"/>
                          </a:solidFill>
                          <a:effectLst/>
                          <a:latin typeface="微軟正黑體" pitchFamily="34" charset="-120"/>
                          <a:ea typeface="微軟正黑體" pitchFamily="34" charset="-120"/>
                        </a:rPr>
                        <a:t>電腦輔助電話訪問（</a:t>
                      </a: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CATI</a:t>
                      </a: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a:t>
                      </a:r>
                      <a:endPar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en-US" altLang="zh-CN"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r>
              <a:tr h="788939">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微軟正黑體" pitchFamily="34" charset="-120"/>
                          <a:ea typeface="微軟正黑體" pitchFamily="34" charset="-120"/>
                        </a:rPr>
                        <a:t>目標樣本</a:t>
                      </a:r>
                      <a:endParaRPr kumimoji="0" lang="zh-CN" altLang="en-US" sz="1600" b="0"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gridSpan="8">
                  <a:txBody>
                    <a:bodyPr/>
                    <a:lstStyle/>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2002</a:t>
                      </a:r>
                      <a:r>
                        <a:rPr kumimoji="0" lang="zh-TW" altLang="en-US" sz="1500" b="0" i="0" u="none" strike="noStrike" cap="none" normalizeH="0" baseline="0" dirty="0" smtClean="0">
                          <a:ln>
                            <a:noFill/>
                          </a:ln>
                          <a:solidFill>
                            <a:srgbClr val="000066"/>
                          </a:solidFill>
                          <a:effectLst/>
                          <a:latin typeface="微軟正黑體" pitchFamily="34" charset="-120"/>
                          <a:ea typeface="微軟正黑體" pitchFamily="34" charset="-120"/>
                        </a:rPr>
                        <a:t>年：</a:t>
                      </a: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18</a:t>
                      </a:r>
                      <a:r>
                        <a:rPr kumimoji="0" lang="zh-CN" altLang="en-US" sz="1500" b="0" i="0" u="none" strike="noStrike" cap="none" normalizeH="0" baseline="0" dirty="0" smtClean="0">
                          <a:ln>
                            <a:noFill/>
                          </a:ln>
                          <a:solidFill>
                            <a:srgbClr val="000066"/>
                          </a:solidFill>
                          <a:effectLst/>
                          <a:latin typeface="微軟正黑體" pitchFamily="34" charset="-120"/>
                          <a:ea typeface="微軟正黑體" pitchFamily="34" charset="-120"/>
                        </a:rPr>
                        <a:t>－</a:t>
                      </a: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74</a:t>
                      </a:r>
                      <a:r>
                        <a:rPr kumimoji="0" lang="zh-TW" altLang="en-US" sz="1500" b="0" i="0" u="none" strike="noStrike" cap="none" normalizeH="0" baseline="0" dirty="0" smtClean="0">
                          <a:ln>
                            <a:noFill/>
                          </a:ln>
                          <a:solidFill>
                            <a:srgbClr val="000066"/>
                          </a:solidFill>
                          <a:effectLst/>
                          <a:latin typeface="微軟正黑體" pitchFamily="34" charset="-120"/>
                          <a:ea typeface="微軟正黑體" pitchFamily="34" charset="-120"/>
                        </a:rPr>
                        <a:t>歲、會說中文之本澳居民</a:t>
                      </a:r>
                      <a:endPar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2003</a:t>
                      </a:r>
                      <a:r>
                        <a:rPr kumimoji="0" lang="zh-TW" altLang="en-US" sz="1500" b="0" i="0" u="none" strike="noStrike" cap="none" normalizeH="0" baseline="0" dirty="0" smtClean="0">
                          <a:ln>
                            <a:noFill/>
                          </a:ln>
                          <a:solidFill>
                            <a:srgbClr val="000066"/>
                          </a:solidFill>
                          <a:effectLst/>
                          <a:latin typeface="微軟正黑體" pitchFamily="34" charset="-120"/>
                          <a:ea typeface="微軟正黑體" pitchFamily="34" charset="-120"/>
                        </a:rPr>
                        <a:t>年至</a:t>
                      </a: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2009</a:t>
                      </a:r>
                      <a:r>
                        <a:rPr kumimoji="0" lang="zh-TW" altLang="en-US" sz="1500" b="0" i="0" u="none" strike="noStrike" cap="none" normalizeH="0" baseline="0" dirty="0" smtClean="0">
                          <a:ln>
                            <a:noFill/>
                          </a:ln>
                          <a:solidFill>
                            <a:srgbClr val="000066"/>
                          </a:solidFill>
                          <a:effectLst/>
                          <a:latin typeface="微軟正黑體" pitchFamily="34" charset="-120"/>
                          <a:ea typeface="微軟正黑體" pitchFamily="34" charset="-120"/>
                        </a:rPr>
                        <a:t>年：</a:t>
                      </a: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6</a:t>
                      </a:r>
                      <a:r>
                        <a:rPr kumimoji="0" lang="zh-CN" altLang="en-US" sz="1500" b="0" i="0" u="none" strike="noStrike" cap="none" normalizeH="0" baseline="0" dirty="0" smtClean="0">
                          <a:ln>
                            <a:noFill/>
                          </a:ln>
                          <a:solidFill>
                            <a:srgbClr val="000066"/>
                          </a:solidFill>
                          <a:effectLst/>
                          <a:latin typeface="微軟正黑體" pitchFamily="34" charset="-120"/>
                          <a:ea typeface="微軟正黑體" pitchFamily="34" charset="-120"/>
                        </a:rPr>
                        <a:t>－</a:t>
                      </a: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84</a:t>
                      </a:r>
                      <a:r>
                        <a:rPr kumimoji="0" lang="zh-TW" altLang="en-US" sz="1500" b="0" i="0" u="none" strike="noStrike" cap="none" normalizeH="0" baseline="0" dirty="0" smtClean="0">
                          <a:ln>
                            <a:noFill/>
                          </a:ln>
                          <a:solidFill>
                            <a:srgbClr val="000066"/>
                          </a:solidFill>
                          <a:effectLst/>
                          <a:latin typeface="微軟正黑體" pitchFamily="34" charset="-120"/>
                          <a:ea typeface="微軟正黑體" pitchFamily="34" charset="-120"/>
                        </a:rPr>
                        <a:t>歲、會說中文之本澳居民</a:t>
                      </a:r>
                      <a:endParaRPr kumimoji="0" lang="zh-CN" altLang="en-US" sz="1500" b="0" i="0" u="none" strike="noStrike" cap="none" normalizeH="0" baseline="0" dirty="0" smtClean="0">
                        <a:ln>
                          <a:noFill/>
                        </a:ln>
                        <a:solidFill>
                          <a:srgbClr val="000066"/>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defRPr/>
                      </a:pPr>
                      <a:endParaRPr kumimoji="0" lang="zh-CN" altLang="en-US" sz="1500" b="0" i="0" u="none" strike="noStrike" cap="none" normalizeH="0" baseline="0" dirty="0" smtClean="0">
                        <a:ln>
                          <a:noFill/>
                        </a:ln>
                        <a:solidFill>
                          <a:srgbClr val="000066"/>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r>
              <a:tr h="790434">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微軟正黑體" pitchFamily="34" charset="-120"/>
                          <a:ea typeface="微軟正黑體" pitchFamily="34" charset="-120"/>
                        </a:rPr>
                        <a:t>抽樣方法</a:t>
                      </a:r>
                      <a:endParaRPr kumimoji="0" lang="zh-CN" altLang="en-US" sz="1600" b="0"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gridSpan="8">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1500" b="0" i="0" u="none" strike="noStrike" cap="none" normalizeH="0" baseline="0" dirty="0" smtClean="0">
                          <a:ln>
                            <a:noFill/>
                          </a:ln>
                          <a:solidFill>
                            <a:srgbClr val="000066"/>
                          </a:solidFill>
                          <a:effectLst/>
                          <a:latin typeface="微軟正黑體" pitchFamily="34" charset="-120"/>
                          <a:ea typeface="微軟正黑體" pitchFamily="34" charset="-120"/>
                        </a:rPr>
                        <a:t>隨機電話撥號（</a:t>
                      </a: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RDD)</a:t>
                      </a:r>
                      <a:r>
                        <a:rPr kumimoji="0" lang="zh-CN" altLang="en-US" sz="1500" b="0" i="0" u="none" strike="noStrike" cap="none" normalizeH="0" baseline="0" dirty="0" smtClean="0">
                          <a:ln>
                            <a:noFill/>
                          </a:ln>
                          <a:solidFill>
                            <a:srgbClr val="000066"/>
                          </a:solidFill>
                          <a:effectLst/>
                          <a:latin typeface="微軟正黑體" pitchFamily="34" charset="-120"/>
                          <a:ea typeface="微軟正黑體" pitchFamily="34" charset="-120"/>
                        </a:rPr>
                        <a:t>及最近生日法</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CN"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r>
              <a:tr h="516397">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AAPOR</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微軟正黑體" pitchFamily="34" charset="-120"/>
                          <a:ea typeface="微軟正黑體" pitchFamily="34" charset="-120"/>
                        </a:rPr>
                        <a:t>回應率</a:t>
                      </a: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3</a:t>
                      </a:r>
                      <a:endPar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4</a:t>
                      </a:r>
                      <a:r>
                        <a:rPr kumimoji="0" lang="en-US" altLang="zh-CN" sz="1500" b="0" i="0" u="none" strike="noStrike" cap="none" normalizeH="0" baseline="0" smtClean="0">
                          <a:ln>
                            <a:noFill/>
                          </a:ln>
                          <a:solidFill>
                            <a:srgbClr val="000066"/>
                          </a:solidFill>
                          <a:effectLst/>
                          <a:latin typeface="微軟正黑體" pitchFamily="34" charset="-120"/>
                          <a:ea typeface="微軟正黑體" pitchFamily="34" charset="-120"/>
                        </a:rPr>
                        <a:t>0</a:t>
                      </a: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.2%</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46.2%</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45.3%</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36.2%</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46.4%</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36.6%</a:t>
                      </a:r>
                      <a:endPar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38.4%</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38.1%</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r>
              <a:tr h="516397">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AAPOR</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微軟正黑體" pitchFamily="34" charset="-120"/>
                          <a:ea typeface="微軟正黑體" pitchFamily="34" charset="-120"/>
                        </a:rPr>
                        <a:t>合作率</a:t>
                      </a:r>
                      <a:r>
                        <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3</a:t>
                      </a:r>
                      <a:endPar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66"/>
                          </a:solidFill>
                          <a:effectLst/>
                          <a:latin typeface="微軟正黑體" pitchFamily="34" charset="-120"/>
                          <a:ea typeface="微軟正黑體" pitchFamily="34" charset="-120"/>
                        </a:rPr>
                        <a:t>63.5</a:t>
                      </a: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77.10%</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75%</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55.2%</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67.20%</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55.5%</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57.6%</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500" b="0" i="0" u="none" strike="noStrike" cap="none" normalizeH="0" baseline="0" dirty="0" smtClean="0">
                          <a:ln>
                            <a:noFill/>
                          </a:ln>
                          <a:solidFill>
                            <a:srgbClr val="000066"/>
                          </a:solidFill>
                          <a:effectLst/>
                          <a:latin typeface="微軟正黑體" pitchFamily="34" charset="-120"/>
                          <a:ea typeface="微軟正黑體" pitchFamily="34" charset="-120"/>
                        </a:rPr>
                        <a:t>65.6%</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r>
              <a:tr h="3287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微軟正黑體" pitchFamily="34" charset="-120"/>
                          <a:ea typeface="微軟正黑體" pitchFamily="34" charset="-120"/>
                        </a:rPr>
                        <a:t>抽樣誤差</a:t>
                      </a:r>
                      <a:endParaRPr kumimoji="0" lang="zh-CN" altLang="en-US" sz="1600" b="0"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a:t>
                      </a:r>
                      <a:r>
                        <a:rPr kumimoji="0" lang="en-US" altLang="zh-CN" sz="1500" b="0" i="0" u="none" strike="noStrike" cap="none" normalizeH="0" baseline="0" smtClean="0">
                          <a:ln>
                            <a:noFill/>
                          </a:ln>
                          <a:solidFill>
                            <a:srgbClr val="000066"/>
                          </a:solidFill>
                          <a:effectLst/>
                          <a:latin typeface="微軟正黑體" pitchFamily="34" charset="-120"/>
                          <a:ea typeface="微軟正黑體" pitchFamily="34" charset="-120"/>
                        </a:rPr>
                        <a:t>3</a:t>
                      </a: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a:t>
                      </a:r>
                      <a:r>
                        <a:rPr kumimoji="0" lang="en-US" altLang="zh-CN" sz="1500" b="0" i="0" u="none" strike="noStrike" cap="none" normalizeH="0" baseline="0" smtClean="0">
                          <a:ln>
                            <a:noFill/>
                          </a:ln>
                          <a:solidFill>
                            <a:srgbClr val="000066"/>
                          </a:solidFill>
                          <a:effectLst/>
                          <a:latin typeface="微軟正黑體" pitchFamily="34" charset="-120"/>
                          <a:ea typeface="微軟正黑體" pitchFamily="34" charset="-120"/>
                        </a:rPr>
                        <a:t>2</a:t>
                      </a: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±2.2%</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±2.5%</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±2.3%</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rgbClr val="000066"/>
                          </a:solidFill>
                          <a:effectLst/>
                          <a:latin typeface="微軟正黑體" pitchFamily="34" charset="-120"/>
                          <a:ea typeface="微軟正黑體" pitchFamily="34" charset="-120"/>
                        </a:rPr>
                        <a:t>± 2.4%</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±2.3%</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±2.3%</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n-US" altLang="zh-TW" sz="1500" b="0" i="0" u="none" strike="noStrike" cap="none" normalizeH="0" baseline="0" dirty="0" smtClean="0">
                          <a:ln>
                            <a:noFill/>
                          </a:ln>
                          <a:solidFill>
                            <a:srgbClr val="000066"/>
                          </a:solidFill>
                          <a:effectLst/>
                          <a:latin typeface="微軟正黑體" pitchFamily="34" charset="-120"/>
                          <a:ea typeface="微軟正黑體" pitchFamily="34" charset="-120"/>
                        </a:rPr>
                        <a:t>±2.5%</a:t>
                      </a: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r>
              <a:tr h="1020541">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微軟正黑體" pitchFamily="34" charset="-120"/>
                          <a:ea typeface="微軟正黑體" pitchFamily="34" charset="-120"/>
                        </a:rPr>
                        <a:t>樣本加權</a:t>
                      </a:r>
                      <a:endParaRPr kumimoji="0" lang="zh-CN" altLang="en-US" sz="16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gridSpan="8">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1500" b="0" i="0" u="none" strike="noStrike" cap="none" normalizeH="0" baseline="0" dirty="0" smtClean="0">
                          <a:ln>
                            <a:noFill/>
                          </a:ln>
                          <a:solidFill>
                            <a:srgbClr val="000066"/>
                          </a:solidFill>
                          <a:effectLst/>
                          <a:latin typeface="微軟正黑體" pitchFamily="34" charset="-120"/>
                          <a:ea typeface="微軟正黑體" pitchFamily="34" charset="-120"/>
                        </a:rPr>
                        <a:t>以母體統計資料中的性別與年齡的交叉分佈為基數</a:t>
                      </a:r>
                      <a:endParaRPr kumimoji="0" lang="zh-CN" altLang="en-US" sz="1500" b="0" i="0" u="none" strike="noStrike" cap="none" normalizeH="0" baseline="0" dirty="0" smtClean="0">
                        <a:ln>
                          <a:noFill/>
                        </a:ln>
                        <a:solidFill>
                          <a:srgbClr val="000066"/>
                        </a:solidFill>
                        <a:effectLst/>
                        <a:latin typeface="微軟正黑體" pitchFamily="34" charset="-120"/>
                        <a:ea typeface="微軟正黑體" pitchFamily="34" charset="-120"/>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zh-CN"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l" defTabSz="914400" rtl="0" eaLnBrk="0" fontAlgn="base" latinLnBrk="0" hangingPunct="0">
                        <a:lnSpc>
                          <a:spcPct val="100000"/>
                        </a:lnSpc>
                        <a:spcBef>
                          <a:spcPct val="20000"/>
                        </a:spcBef>
                        <a:spcAft>
                          <a:spcPct val="0"/>
                        </a:spcAft>
                        <a:buClr>
                          <a:srgbClr val="3C605F"/>
                        </a:buClr>
                        <a:buSzPct val="75000"/>
                        <a:buFont typeface="Wingdings" pitchFamily="2" charset="2"/>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l" defTabSz="914400" rtl="0" eaLnBrk="0" fontAlgn="base" latinLnBrk="0" hangingPunct="0">
                        <a:lnSpc>
                          <a:spcPct val="100000"/>
                        </a:lnSpc>
                        <a:spcBef>
                          <a:spcPct val="20000"/>
                        </a:spcBef>
                        <a:spcAft>
                          <a:spcPct val="0"/>
                        </a:spcAft>
                        <a:buClr>
                          <a:srgbClr val="3C605F"/>
                        </a:buClr>
                        <a:buSzPct val="75000"/>
                        <a:buFont typeface="Wingdings" pitchFamily="2" charset="2"/>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l" defTabSz="914400" rtl="0" eaLnBrk="0" fontAlgn="base" latinLnBrk="0" hangingPunct="0">
                        <a:lnSpc>
                          <a:spcPct val="100000"/>
                        </a:lnSpc>
                        <a:spcBef>
                          <a:spcPct val="20000"/>
                        </a:spcBef>
                        <a:spcAft>
                          <a:spcPct val="0"/>
                        </a:spcAft>
                        <a:buClr>
                          <a:srgbClr val="3C605F"/>
                        </a:buClr>
                        <a:buSzPct val="75000"/>
                        <a:buFont typeface="Wingdings" pitchFamily="2" charset="2"/>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l" defTabSz="914400" rtl="0" eaLnBrk="0" fontAlgn="base" latinLnBrk="0" hangingPunct="0">
                        <a:lnSpc>
                          <a:spcPct val="100000"/>
                        </a:lnSpc>
                        <a:spcBef>
                          <a:spcPct val="20000"/>
                        </a:spcBef>
                        <a:spcAft>
                          <a:spcPct val="0"/>
                        </a:spcAft>
                        <a:buClr>
                          <a:srgbClr val="3C605F"/>
                        </a:buClr>
                        <a:buSzPct val="75000"/>
                        <a:buFont typeface="Wingdings" pitchFamily="2" charset="2"/>
                        <a:buNone/>
                        <a:tabLst/>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FFFFFF"/>
                    </a:solidFill>
                  </a:tcPr>
                </a:tc>
                <a:tc hMerge="1">
                  <a:txBody>
                    <a:bodyPr/>
                    <a:lstStyle/>
                    <a:p>
                      <a:pPr marL="342900" marR="0" lvl="0" indent="-342900" algn="l" defTabSz="914400" rtl="0" eaLnBrk="0" fontAlgn="base" latinLnBrk="0" hangingPunct="0">
                        <a:lnSpc>
                          <a:spcPct val="100000"/>
                        </a:lnSpc>
                        <a:spcBef>
                          <a:spcPct val="20000"/>
                        </a:spcBef>
                        <a:spcAft>
                          <a:spcPct val="0"/>
                        </a:spcAft>
                        <a:buClr>
                          <a:srgbClr val="3C605F"/>
                        </a:buClr>
                        <a:buSzPct val="75000"/>
                        <a:buFont typeface="Wingdings" pitchFamily="2" charset="2"/>
                        <a:buNone/>
                        <a:tabLst/>
                        <a:defRPr/>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c hMerge="1">
                  <a:txBody>
                    <a:bodyPr/>
                    <a:lstStyle/>
                    <a:p>
                      <a:pPr marL="342900" marR="0" lvl="0" indent="-342900" algn="l" defTabSz="914400" rtl="0" eaLnBrk="0" fontAlgn="base" latinLnBrk="0" hangingPunct="0">
                        <a:lnSpc>
                          <a:spcPct val="100000"/>
                        </a:lnSpc>
                        <a:spcBef>
                          <a:spcPct val="20000"/>
                        </a:spcBef>
                        <a:spcAft>
                          <a:spcPct val="0"/>
                        </a:spcAft>
                        <a:buClr>
                          <a:srgbClr val="3C605F"/>
                        </a:buClr>
                        <a:buSzPct val="75000"/>
                        <a:buFont typeface="Wingdings" pitchFamily="2" charset="2"/>
                        <a:buNone/>
                        <a:tabLst/>
                        <a:defRPr/>
                      </a:pPr>
                      <a:endParaRPr kumimoji="0" lang="zh-TW" altLang="en-US" sz="1300" b="0" i="0" u="none" strike="noStrike" cap="none" normalizeH="0" baseline="0" dirty="0" smtClean="0">
                        <a:ln>
                          <a:noFill/>
                        </a:ln>
                        <a:solidFill>
                          <a:srgbClr val="000066"/>
                        </a:solidFill>
                        <a:effectLst/>
                        <a:latin typeface="SimSun" pitchFamily="2" charset="-122"/>
                        <a:ea typeface="SimSun" pitchFamily="2" charset="-122"/>
                      </a:endParaRPr>
                    </a:p>
                  </a:txBody>
                  <a:tcPr anchor="ctr" horzOverflow="overflow">
                    <a:lnL w="12700" cap="flat" cmpd="sng" algn="ctr">
                      <a:solidFill>
                        <a:srgbClr val="0000FF"/>
                      </a:solidFill>
                      <a:prstDash val="solid"/>
                      <a:round/>
                      <a:headEnd type="none" w="sm" len="sm"/>
                      <a:tailEnd type="none" w="sm" len="sm"/>
                    </a:lnL>
                    <a:lnR w="12700" cap="flat" cmpd="sng" algn="ctr">
                      <a:solidFill>
                        <a:srgbClr val="0000FF"/>
                      </a:solidFill>
                      <a:prstDash val="solid"/>
                      <a:round/>
                      <a:headEnd type="none" w="sm" len="sm"/>
                      <a:tailEnd type="none" w="sm" len="sm"/>
                    </a:lnR>
                    <a:lnT w="12700" cap="flat" cmpd="sng" algn="ctr">
                      <a:solidFill>
                        <a:srgbClr val="0000FF"/>
                      </a:solidFill>
                      <a:prstDash val="solid"/>
                      <a:round/>
                      <a:headEnd type="none" w="sm" len="sm"/>
                      <a:tailEnd type="none" w="sm" len="sm"/>
                    </a:lnT>
                    <a:lnB w="12700" cap="flat" cmpd="sng" algn="ctr">
                      <a:solidFill>
                        <a:srgbClr val="0000FF"/>
                      </a:solidFill>
                      <a:prstDash val="solid"/>
                      <a:round/>
                      <a:headEnd type="none" w="sm" len="sm"/>
                      <a:tailEnd type="none" w="sm" len="sm"/>
                    </a:lnB>
                    <a:lnTlToBr>
                      <a:noFill/>
                    </a:lnTlToBr>
                    <a:lnBlToTr>
                      <a:noFill/>
                    </a:lnBlToTr>
                    <a:solidFill>
                      <a:srgbClr val="CCECFF"/>
                    </a:solidFill>
                  </a:tcPr>
                </a:tc>
              </a:tr>
            </a:tbl>
          </a:graphicData>
        </a:graphic>
      </p:graphicFrame>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zh-TW" altLang="en-US" sz="3200" dirty="0" smtClean="0">
                <a:latin typeface="微軟正黑體" pitchFamily="34" charset="-120"/>
                <a:ea typeface="微軟正黑體" pitchFamily="34" charset="-120"/>
              </a:rPr>
              <a:t>互聯</a:t>
            </a:r>
            <a:r>
              <a:rPr lang="zh-TW" altLang="en-US" sz="3200" dirty="0" smtClean="0"/>
              <a:t>網使用的</a:t>
            </a:r>
            <a:r>
              <a:rPr lang="en-US" altLang="zh-TW" sz="3200" dirty="0" smtClean="0"/>
              <a:t>7</a:t>
            </a:r>
            <a:r>
              <a:rPr lang="zh-TW" altLang="en-US" sz="3200" dirty="0" smtClean="0"/>
              <a:t>大趨勢</a:t>
            </a:r>
            <a:endParaRPr lang="zh-CN" altLang="en-US" sz="3200" dirty="0" smtClean="0">
              <a:latin typeface="微軟正黑體" pitchFamily="34" charset="-120"/>
              <a:ea typeface="微軟正黑體" pitchFamily="34" charset="-120"/>
            </a:endParaRPr>
          </a:p>
        </p:txBody>
      </p:sp>
      <p:sp>
        <p:nvSpPr>
          <p:cNvPr id="10243" name="內容版面配置區 2"/>
          <p:cNvSpPr>
            <a:spLocks noGrp="1"/>
          </p:cNvSpPr>
          <p:nvPr>
            <p:ph idx="1"/>
          </p:nvPr>
        </p:nvSpPr>
        <p:spPr>
          <a:xfrm>
            <a:off x="0" y="1219200"/>
            <a:ext cx="6248400" cy="4572000"/>
          </a:xfrm>
          <a:solidFill>
            <a:srgbClr val="FFFFFF"/>
          </a:solidFill>
        </p:spPr>
        <p:txBody>
          <a:bodyPr/>
          <a:lstStyle/>
          <a:p>
            <a:endParaRPr lang="en-US" altLang="zh-TW" sz="2800" dirty="0" smtClean="0">
              <a:latin typeface="微軟正黑體" pitchFamily="34" charset="-120"/>
              <a:ea typeface="微軟正黑體" pitchFamily="34" charset="-120"/>
            </a:endParaRPr>
          </a:p>
          <a:p>
            <a:pPr>
              <a:buNone/>
            </a:pPr>
            <a:r>
              <a:rPr lang="en-US" altLang="zh-TW" b="1" dirty="0" smtClean="0">
                <a:solidFill>
                  <a:srgbClr val="0070C0"/>
                </a:solidFill>
                <a:latin typeface="微軟正黑體" pitchFamily="34" charset="-120"/>
                <a:ea typeface="微軟正黑體" pitchFamily="34" charset="-120"/>
              </a:rPr>
              <a:t>1</a:t>
            </a:r>
            <a:r>
              <a:rPr lang="zh-TW" altLang="en-US" b="1" dirty="0" smtClean="0">
                <a:solidFill>
                  <a:srgbClr val="0070C0"/>
                </a:solidFill>
                <a:latin typeface="微軟正黑體" pitchFamily="34" charset="-120"/>
                <a:ea typeface="微軟正黑體" pitchFamily="34" charset="-120"/>
              </a:rPr>
              <a:t>、上網率及電腦連網</a:t>
            </a:r>
            <a:r>
              <a:rPr lang="zh-TW" altLang="en-US" b="1" dirty="0" smtClean="0">
                <a:solidFill>
                  <a:srgbClr val="0070C0"/>
                </a:solidFill>
              </a:rPr>
              <a:t>率持續升</a:t>
            </a:r>
            <a:endParaRPr lang="en-US" altLang="zh-TW" b="1" dirty="0" smtClean="0">
              <a:solidFill>
                <a:srgbClr val="0070C0"/>
              </a:solidFill>
            </a:endParaRPr>
          </a:p>
          <a:p>
            <a:pPr>
              <a:buNone/>
            </a:pPr>
            <a:r>
              <a:rPr lang="en-US" altLang="zh-TW" b="1" dirty="0" smtClean="0">
                <a:solidFill>
                  <a:srgbClr val="0070C0"/>
                </a:solidFill>
                <a:latin typeface="微軟正黑體" pitchFamily="34" charset="-120"/>
                <a:ea typeface="微軟正黑體" pitchFamily="34" charset="-120"/>
              </a:rPr>
              <a:t>2</a:t>
            </a:r>
            <a:r>
              <a:rPr lang="zh-TW" altLang="en-US" b="1" dirty="0" smtClean="0">
                <a:solidFill>
                  <a:srgbClr val="0070C0"/>
                </a:solidFill>
                <a:latin typeface="微軟正黑體" pitchFamily="34" charset="-120"/>
                <a:ea typeface="微軟正黑體" pitchFamily="34" charset="-120"/>
              </a:rPr>
              <a:t>、 </a:t>
            </a:r>
            <a:r>
              <a:rPr lang="en-US" altLang="zh-TW" b="1" dirty="0" smtClean="0">
                <a:solidFill>
                  <a:srgbClr val="0070C0"/>
                </a:solidFill>
              </a:rPr>
              <a:t>3 G </a:t>
            </a:r>
            <a:r>
              <a:rPr lang="zh-TW" altLang="en-US" b="1" dirty="0" smtClean="0">
                <a:solidFill>
                  <a:srgbClr val="0070C0"/>
                </a:solidFill>
              </a:rPr>
              <a:t>及</a:t>
            </a:r>
            <a:r>
              <a:rPr lang="zh-TW" altLang="en-US" b="1" dirty="0" smtClean="0">
                <a:solidFill>
                  <a:srgbClr val="0070C0"/>
                </a:solidFill>
                <a:latin typeface="微軟正黑體" pitchFamily="34" charset="-120"/>
                <a:ea typeface="微軟正黑體" pitchFamily="34" charset="-120"/>
              </a:rPr>
              <a:t>無線上網成增長亮點</a:t>
            </a:r>
            <a:endParaRPr lang="en-US" altLang="zh-CN" b="1" dirty="0" smtClean="0">
              <a:solidFill>
                <a:srgbClr val="0070C0"/>
              </a:solidFill>
              <a:latin typeface="微軟正黑體" pitchFamily="34" charset="-120"/>
              <a:ea typeface="微軟正黑體" pitchFamily="34" charset="-120"/>
            </a:endParaRPr>
          </a:p>
          <a:p>
            <a:pPr>
              <a:buNone/>
            </a:pPr>
            <a:r>
              <a:rPr lang="en-US" altLang="zh-TW" b="1" dirty="0" smtClean="0">
                <a:solidFill>
                  <a:srgbClr val="0070C0"/>
                </a:solidFill>
                <a:latin typeface="微軟正黑體" pitchFamily="34" charset="-120"/>
                <a:ea typeface="微軟正黑體" pitchFamily="34" charset="-120"/>
              </a:rPr>
              <a:t>3</a:t>
            </a:r>
            <a:r>
              <a:rPr lang="zh-TW" altLang="en-US" b="1" dirty="0" smtClean="0">
                <a:solidFill>
                  <a:srgbClr val="0070C0"/>
                </a:solidFill>
                <a:latin typeface="微軟正黑體" pitchFamily="34" charset="-120"/>
                <a:ea typeface="微軟正黑體" pitchFamily="34" charset="-120"/>
              </a:rPr>
              <a:t>、</a:t>
            </a:r>
            <a:r>
              <a:rPr lang="zh-CN" altLang="en-US" b="1" dirty="0" smtClean="0">
                <a:solidFill>
                  <a:srgbClr val="0070C0"/>
                </a:solidFill>
                <a:latin typeface="微軟正黑體" pitchFamily="34" charset="-120"/>
                <a:ea typeface="微軟正黑體" pitchFamily="34" charset="-120"/>
              </a:rPr>
              <a:t>移動上網</a:t>
            </a:r>
            <a:r>
              <a:rPr lang="zh-TW" altLang="en-US" b="1" dirty="0" smtClean="0">
                <a:solidFill>
                  <a:srgbClr val="0070C0"/>
                </a:solidFill>
              </a:rPr>
              <a:t>不斷</a:t>
            </a:r>
            <a:r>
              <a:rPr lang="zh-TW" altLang="en-US" b="1" dirty="0" smtClean="0">
                <a:solidFill>
                  <a:srgbClr val="0070C0"/>
                </a:solidFill>
                <a:latin typeface="微軟正黑體" pitchFamily="34" charset="-120"/>
                <a:ea typeface="微軟正黑體" pitchFamily="34" charset="-120"/>
              </a:rPr>
              <a:t>受網民的青睞</a:t>
            </a:r>
          </a:p>
          <a:p>
            <a:pPr>
              <a:buNone/>
            </a:pPr>
            <a:r>
              <a:rPr lang="en-US" altLang="zh-TW" b="1" dirty="0" smtClean="0">
                <a:solidFill>
                  <a:srgbClr val="0070C0"/>
                </a:solidFill>
                <a:latin typeface="微軟正黑體" pitchFamily="34" charset="-120"/>
                <a:ea typeface="微軟正黑體" pitchFamily="34" charset="-120"/>
              </a:rPr>
              <a:t>4</a:t>
            </a:r>
            <a:r>
              <a:rPr lang="zh-TW" altLang="en-US" b="1" dirty="0" smtClean="0">
                <a:solidFill>
                  <a:srgbClr val="0070C0"/>
                </a:solidFill>
                <a:latin typeface="微軟正黑體" pitchFamily="34" charset="-120"/>
                <a:ea typeface="微軟正黑體" pitchFamily="34" charset="-120"/>
              </a:rPr>
              <a:t>、</a:t>
            </a:r>
            <a:r>
              <a:rPr lang="zh-TW" altLang="en-US" b="1" dirty="0" smtClean="0">
                <a:solidFill>
                  <a:srgbClr val="0070C0"/>
                </a:solidFill>
              </a:rPr>
              <a:t>社交網站及其遊戲備受愛戴</a:t>
            </a:r>
            <a:endParaRPr lang="en-US" altLang="zh-CN" b="1" dirty="0" smtClean="0">
              <a:solidFill>
                <a:srgbClr val="0070C0"/>
              </a:solidFill>
              <a:latin typeface="微軟正黑體" pitchFamily="34" charset="-120"/>
              <a:ea typeface="微軟正黑體" pitchFamily="34" charset="-120"/>
            </a:endParaRPr>
          </a:p>
          <a:p>
            <a:pPr>
              <a:buNone/>
            </a:pPr>
            <a:r>
              <a:rPr lang="en-US" altLang="zh-TW" b="1" dirty="0" smtClean="0">
                <a:solidFill>
                  <a:srgbClr val="0070C0"/>
                </a:solidFill>
                <a:latin typeface="微軟正黑體" pitchFamily="34" charset="-120"/>
                <a:ea typeface="微軟正黑體" pitchFamily="34" charset="-120"/>
              </a:rPr>
              <a:t>5</a:t>
            </a:r>
            <a:r>
              <a:rPr lang="zh-TW" altLang="en-US" b="1" dirty="0" smtClean="0">
                <a:solidFill>
                  <a:srgbClr val="0070C0"/>
                </a:solidFill>
                <a:latin typeface="微軟正黑體" pitchFamily="34" charset="-120"/>
                <a:ea typeface="微軟正黑體" pitchFamily="34" charset="-120"/>
              </a:rPr>
              <a:t>、網上論壇成發表意見新渠道</a:t>
            </a:r>
            <a:endParaRPr lang="en-US" altLang="zh-CN" b="1" dirty="0" smtClean="0">
              <a:solidFill>
                <a:srgbClr val="0070C0"/>
              </a:solidFill>
              <a:latin typeface="微軟正黑體" pitchFamily="34" charset="-120"/>
              <a:ea typeface="微軟正黑體" pitchFamily="34" charset="-120"/>
            </a:endParaRPr>
          </a:p>
          <a:p>
            <a:pPr>
              <a:buNone/>
            </a:pPr>
            <a:r>
              <a:rPr lang="en-US" altLang="zh-TW" b="1" dirty="0" smtClean="0">
                <a:solidFill>
                  <a:srgbClr val="0070C0"/>
                </a:solidFill>
                <a:latin typeface="微軟正黑體" pitchFamily="34" charset="-120"/>
                <a:ea typeface="微軟正黑體" pitchFamily="34" charset="-120"/>
              </a:rPr>
              <a:t>6</a:t>
            </a:r>
            <a:r>
              <a:rPr lang="zh-TW" altLang="en-US" b="1" dirty="0" smtClean="0">
                <a:solidFill>
                  <a:srgbClr val="0070C0"/>
                </a:solidFill>
                <a:latin typeface="微軟正黑體" pitchFamily="34" charset="-120"/>
                <a:ea typeface="微軟正黑體" pitchFamily="34" charset="-120"/>
              </a:rPr>
              <a:t>、</a:t>
            </a:r>
            <a:r>
              <a:rPr lang="zh-CN" altLang="en-US" b="1" dirty="0" smtClean="0">
                <a:solidFill>
                  <a:srgbClr val="0070C0"/>
                </a:solidFill>
              </a:rPr>
              <a:t>年青高學歷人群幾全民</a:t>
            </a:r>
            <a:r>
              <a:rPr lang="zh-TW" altLang="en-US" b="1" dirty="0" smtClean="0">
                <a:solidFill>
                  <a:srgbClr val="0070C0"/>
                </a:solidFill>
              </a:rPr>
              <a:t>上網</a:t>
            </a:r>
            <a:endParaRPr lang="en-US" altLang="zh-CN" b="1" dirty="0" smtClean="0">
              <a:solidFill>
                <a:srgbClr val="0070C0"/>
              </a:solidFill>
            </a:endParaRPr>
          </a:p>
          <a:p>
            <a:pPr>
              <a:buNone/>
            </a:pPr>
            <a:r>
              <a:rPr lang="en-US" altLang="zh-TW" b="1" dirty="0" smtClean="0">
                <a:solidFill>
                  <a:srgbClr val="0070C0"/>
                </a:solidFill>
              </a:rPr>
              <a:t>7</a:t>
            </a:r>
            <a:r>
              <a:rPr lang="zh-TW" altLang="en-US" b="1" dirty="0" smtClean="0">
                <a:solidFill>
                  <a:srgbClr val="0070C0"/>
                </a:solidFill>
                <a:latin typeface="微軟正黑體" pitchFamily="34" charset="-120"/>
                <a:ea typeface="微軟正黑體" pitchFamily="34" charset="-120"/>
              </a:rPr>
              <a:t>、網</a:t>
            </a:r>
            <a:r>
              <a:rPr lang="zh-CN" altLang="en-US" b="1" dirty="0" smtClean="0">
                <a:solidFill>
                  <a:srgbClr val="0070C0"/>
                </a:solidFill>
                <a:latin typeface="微軟正黑體" pitchFamily="34" charset="-120"/>
                <a:ea typeface="微軟正黑體" pitchFamily="34" charset="-120"/>
              </a:rPr>
              <a:t>絡</a:t>
            </a:r>
            <a:r>
              <a:rPr lang="zh-TW" altLang="en-US" b="1" dirty="0" smtClean="0">
                <a:solidFill>
                  <a:srgbClr val="0070C0"/>
                </a:solidFill>
                <a:latin typeface="微軟正黑體" pitchFamily="34" charset="-120"/>
                <a:ea typeface="微軟正黑體" pitchFamily="34" charset="-120"/>
              </a:rPr>
              <a:t>為資訊及溝</a:t>
            </a:r>
            <a:r>
              <a:rPr lang="zh-CN" altLang="en-US" b="1" dirty="0" smtClean="0">
                <a:solidFill>
                  <a:srgbClr val="0070C0"/>
                </a:solidFill>
                <a:latin typeface="微軟正黑體" pitchFamily="34" charset="-120"/>
                <a:ea typeface="微軟正黑體" pitchFamily="34" charset="-120"/>
              </a:rPr>
              <a:t>通重要工具</a:t>
            </a:r>
            <a:endParaRPr lang="en-US" altLang="zh-CN" b="1" dirty="0" smtClean="0">
              <a:solidFill>
                <a:srgbClr val="0070C0"/>
              </a:solidFill>
              <a:latin typeface="微軟正黑體" pitchFamily="34" charset="-120"/>
              <a:ea typeface="微軟正黑體" pitchFamily="34" charset="-120"/>
            </a:endParaRPr>
          </a:p>
        </p:txBody>
      </p:sp>
      <p:sp>
        <p:nvSpPr>
          <p:cNvPr id="4" name="投影片編號版面配置區 3"/>
          <p:cNvSpPr>
            <a:spLocks noGrp="1"/>
          </p:cNvSpPr>
          <p:nvPr>
            <p:ph type="sldNum" sz="quarter" idx="10"/>
          </p:nvPr>
        </p:nvSpPr>
        <p:spPr/>
        <p:txBody>
          <a:bodyPr/>
          <a:lstStyle/>
          <a:p>
            <a:pPr>
              <a:defRPr/>
            </a:pPr>
            <a:fld id="{C0702AFD-A662-47E9-983A-4F79676F7048}" type="slidenum">
              <a:rPr lang="en-US" altLang="zh-TW"/>
              <a:pPr>
                <a:defRPr/>
              </a:pPr>
              <a:t>6</a:t>
            </a:fld>
            <a:endParaRPr lang="en-US" altLang="zh-TW"/>
          </a:p>
        </p:txBody>
      </p:sp>
      <p:sp>
        <p:nvSpPr>
          <p:cNvPr id="8" name="橢圓 7"/>
          <p:cNvSpPr/>
          <p:nvPr/>
        </p:nvSpPr>
        <p:spPr bwMode="auto">
          <a:xfrm>
            <a:off x="6096000" y="2133600"/>
            <a:ext cx="2667000" cy="2514600"/>
          </a:xfrm>
          <a:prstGeom prst="ellipse">
            <a:avLst/>
          </a:prstGeom>
          <a:solidFill>
            <a:srgbClr val="FFFFFF"/>
          </a:solidFill>
          <a:ln w="635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8800" b="1" i="0" u="none" strike="noStrike" cap="none" normalizeH="0" baseline="0" dirty="0" smtClean="0">
                <a:ln>
                  <a:noFill/>
                </a:ln>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7</a:t>
            </a:r>
            <a:r>
              <a:rPr kumimoji="0" lang="zh-TW" altLang="en-US" sz="4400" b="1" i="0" u="none" strike="noStrike" cap="none" normalizeH="0" baseline="0" dirty="0" smtClean="0">
                <a:ln>
                  <a:noFill/>
                </a:ln>
                <a:solidFill>
                  <a:srgbClr val="0070C0"/>
                </a:solidFill>
                <a:effectLst/>
                <a:latin typeface="微軟正黑體" pitchFamily="34" charset="-120"/>
                <a:ea typeface="微軟正黑體" pitchFamily="34" charset="-120"/>
              </a:rPr>
              <a:t>大趨勢</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243">
                                            <p:bg/>
                                          </p:spTgt>
                                        </p:tgtEl>
                                        <p:attrNameLst>
                                          <p:attrName>style.visibility</p:attrName>
                                        </p:attrNameLst>
                                      </p:cBhvr>
                                      <p:to>
                                        <p:strVal val="visible"/>
                                      </p:to>
                                    </p:set>
                                    <p:animEffect transition="in" filter="dissolve">
                                      <p:cBhvr>
                                        <p:cTn id="11" dur="500"/>
                                        <p:tgtEl>
                                          <p:spTgt spid="10243">
                                            <p:bg/>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243">
                                            <p:txEl>
                                              <p:pRg st="1" end="1"/>
                                            </p:txEl>
                                          </p:spTgt>
                                        </p:tgtEl>
                                        <p:attrNameLst>
                                          <p:attrName>style.visibility</p:attrName>
                                        </p:attrNameLst>
                                      </p:cBhvr>
                                      <p:to>
                                        <p:strVal val="visible"/>
                                      </p:to>
                                    </p:set>
                                    <p:animEffect transition="in" filter="dissolve">
                                      <p:cBhvr>
                                        <p:cTn id="16" dur="500"/>
                                        <p:tgtEl>
                                          <p:spTgt spid="102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dissolve">
                                      <p:cBhvr>
                                        <p:cTn id="21" dur="500"/>
                                        <p:tgtEl>
                                          <p:spTgt spid="1024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243">
                                            <p:txEl>
                                              <p:pRg st="3" end="3"/>
                                            </p:txEl>
                                          </p:spTgt>
                                        </p:tgtEl>
                                        <p:attrNameLst>
                                          <p:attrName>style.visibility</p:attrName>
                                        </p:attrNameLst>
                                      </p:cBhvr>
                                      <p:to>
                                        <p:strVal val="visible"/>
                                      </p:to>
                                    </p:set>
                                    <p:animEffect transition="in" filter="dissolve">
                                      <p:cBhvr>
                                        <p:cTn id="26" dur="500"/>
                                        <p:tgtEl>
                                          <p:spTgt spid="1024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Effect transition="in" filter="dissolve">
                                      <p:cBhvr>
                                        <p:cTn id="31" dur="500"/>
                                        <p:tgtEl>
                                          <p:spTgt spid="1024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243">
                                            <p:txEl>
                                              <p:pRg st="5" end="5"/>
                                            </p:txEl>
                                          </p:spTgt>
                                        </p:tgtEl>
                                        <p:attrNameLst>
                                          <p:attrName>style.visibility</p:attrName>
                                        </p:attrNameLst>
                                      </p:cBhvr>
                                      <p:to>
                                        <p:strVal val="visible"/>
                                      </p:to>
                                    </p:set>
                                    <p:animEffect transition="in" filter="dissolve">
                                      <p:cBhvr>
                                        <p:cTn id="36" dur="500"/>
                                        <p:tgtEl>
                                          <p:spTgt spid="1024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243">
                                            <p:txEl>
                                              <p:pRg st="6" end="6"/>
                                            </p:txEl>
                                          </p:spTgt>
                                        </p:tgtEl>
                                        <p:attrNameLst>
                                          <p:attrName>style.visibility</p:attrName>
                                        </p:attrNameLst>
                                      </p:cBhvr>
                                      <p:to>
                                        <p:strVal val="visible"/>
                                      </p:to>
                                    </p:set>
                                    <p:animEffect transition="in" filter="dissolve">
                                      <p:cBhvr>
                                        <p:cTn id="41" dur="500"/>
                                        <p:tgtEl>
                                          <p:spTgt spid="1024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243">
                                            <p:txEl>
                                              <p:pRg st="7" end="7"/>
                                            </p:txEl>
                                          </p:spTgt>
                                        </p:tgtEl>
                                        <p:attrNameLst>
                                          <p:attrName>style.visibility</p:attrName>
                                        </p:attrNameLst>
                                      </p:cBhvr>
                                      <p:to>
                                        <p:strVal val="visible"/>
                                      </p:to>
                                    </p:set>
                                    <p:animEffect transition="in" filter="dissolve">
                                      <p:cBhvr>
                                        <p:cTn id="46"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0"/>
          </p:nvPr>
        </p:nvSpPr>
        <p:spPr/>
        <p:txBody>
          <a:bodyPr/>
          <a:lstStyle/>
          <a:p>
            <a:pPr>
              <a:defRPr/>
            </a:pPr>
            <a:fld id="{72245810-D1DD-4B80-9F58-266210197EFB}" type="slidenum">
              <a:rPr lang="en-US" altLang="zh-TW"/>
              <a:pPr>
                <a:defRPr/>
              </a:pPr>
              <a:t>7</a:t>
            </a:fld>
            <a:endParaRPr lang="en-US" altLang="zh-TW"/>
          </a:p>
        </p:txBody>
      </p:sp>
      <p:sp>
        <p:nvSpPr>
          <p:cNvPr id="11267" name="Rectangle 2"/>
          <p:cNvSpPr>
            <a:spLocks noGrp="1" noChangeArrowheads="1"/>
          </p:cNvSpPr>
          <p:nvPr>
            <p:ph type="title"/>
          </p:nvPr>
        </p:nvSpPr>
        <p:spPr/>
        <p:txBody>
          <a:bodyPr/>
          <a:lstStyle/>
          <a:p>
            <a:r>
              <a:rPr lang="en-US" altLang="zh-TW" sz="3200" dirty="0" smtClean="0"/>
              <a:t>1</a:t>
            </a:r>
            <a:r>
              <a:rPr lang="zh-TW" altLang="en-US" sz="3200" dirty="0" smtClean="0"/>
              <a:t>、上網率及電腦連網率持續升（一）</a:t>
            </a:r>
          </a:p>
        </p:txBody>
      </p:sp>
      <p:sp>
        <p:nvSpPr>
          <p:cNvPr id="11268" name="Rectangle 3"/>
          <p:cNvSpPr>
            <a:spLocks noGrp="1" noChangeArrowheads="1"/>
          </p:cNvSpPr>
          <p:nvPr>
            <p:ph type="body" idx="1"/>
          </p:nvPr>
        </p:nvSpPr>
        <p:spPr/>
        <p:txBody>
          <a:bodyPr/>
          <a:lstStyle/>
          <a:p>
            <a:pPr marL="812800" indent="-812800">
              <a:buFont typeface="Wingdings" pitchFamily="2" charset="2"/>
              <a:buAutoNum type="ea1ChtPeriod"/>
            </a:pPr>
            <a:endParaRPr lang="zh-CN" altLang="en-US" sz="3600" smtClean="0"/>
          </a:p>
          <a:p>
            <a:pPr marL="812800" indent="-812800">
              <a:buFont typeface="Wingdings" pitchFamily="2" charset="2"/>
              <a:buAutoNum type="ea1ChtPeriod"/>
            </a:pPr>
            <a:endParaRPr lang="zh-CN" altLang="en-US" sz="3600" smtClean="0"/>
          </a:p>
          <a:p>
            <a:pPr marL="812800" indent="-812800">
              <a:buFont typeface="Wingdings" pitchFamily="2" charset="2"/>
              <a:buAutoNum type="ea1ChtPeriod"/>
            </a:pPr>
            <a:endParaRPr lang="zh-CN" altLang="en-US" sz="3600" smtClean="0"/>
          </a:p>
        </p:txBody>
      </p:sp>
      <p:sp>
        <p:nvSpPr>
          <p:cNvPr id="230404" name="Rectangle 4"/>
          <p:cNvSpPr>
            <a:spLocks noChangeArrowheads="1"/>
          </p:cNvSpPr>
          <p:nvPr/>
        </p:nvSpPr>
        <p:spPr bwMode="auto">
          <a:xfrm>
            <a:off x="1524000" y="1295400"/>
            <a:ext cx="7620000" cy="5257800"/>
          </a:xfrm>
          <a:prstGeom prst="rect">
            <a:avLst/>
          </a:prstGeom>
          <a:noFill/>
          <a:ln w="9525" algn="ctr">
            <a:noFill/>
            <a:miter lim="800000"/>
            <a:headEnd/>
            <a:tailEnd/>
          </a:ln>
        </p:spPr>
        <p:txBody>
          <a:bodyPr/>
          <a:lstStyle/>
          <a:p>
            <a:pPr marL="812800" indent="-812800">
              <a:spcBef>
                <a:spcPct val="20000"/>
              </a:spcBef>
              <a:buClr>
                <a:srgbClr val="3C605F"/>
              </a:buClr>
              <a:buSzPct val="75000"/>
              <a:buFont typeface="Wingdings" pitchFamily="2" charset="2"/>
              <a:buNone/>
            </a:pPr>
            <a:endParaRPr kumimoji="1" lang="zh-CN" altLang="en-US" sz="2600">
              <a:solidFill>
                <a:srgbClr val="000066"/>
              </a:solidFill>
              <a:latin typeface="SimSun" pitchFamily="2" charset="-122"/>
            </a:endParaRPr>
          </a:p>
        </p:txBody>
      </p:sp>
      <p:sp>
        <p:nvSpPr>
          <p:cNvPr id="11270" name="Text Box 10"/>
          <p:cNvSpPr txBox="1">
            <a:spLocks noChangeArrowheads="1"/>
          </p:cNvSpPr>
          <p:nvPr/>
        </p:nvSpPr>
        <p:spPr bwMode="auto">
          <a:xfrm>
            <a:off x="1447800" y="5715000"/>
            <a:ext cx="7696200" cy="923330"/>
          </a:xfrm>
          <a:prstGeom prst="rect">
            <a:avLst/>
          </a:prstGeom>
          <a:noFill/>
          <a:ln w="12700" cap="sq">
            <a:noFill/>
            <a:miter lim="800000"/>
            <a:headEnd type="none" w="sm" len="sm"/>
            <a:tailEnd type="none" w="sm" len="sm"/>
          </a:ln>
        </p:spPr>
        <p:txBody>
          <a:bodyPr wrap="square">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從</a:t>
            </a:r>
            <a:r>
              <a:rPr lang="en-US" altLang="zh-TW" sz="1200" dirty="0" smtClean="0">
                <a:solidFill>
                  <a:schemeClr val="folHlink"/>
                </a:solidFill>
                <a:latin typeface="微軟正黑體" pitchFamily="34" charset="-120"/>
                <a:ea typeface="微軟正黑體" pitchFamily="34" charset="-120"/>
              </a:rPr>
              <a:t>2001</a:t>
            </a:r>
            <a:r>
              <a:rPr lang="zh-TW" altLang="en-US" sz="1200" dirty="0" smtClean="0">
                <a:solidFill>
                  <a:schemeClr val="folHlink"/>
                </a:solidFill>
                <a:latin typeface="微軟正黑體" pitchFamily="34" charset="-120"/>
                <a:ea typeface="微軟正黑體" pitchFamily="34" charset="-120"/>
              </a:rPr>
              <a:t>年開始，「澳門互聯網研究計劃」在九年內一共進行了八次澳門地區的隨機抽樣調查，除</a:t>
            </a:r>
            <a:r>
              <a:rPr lang="en-US" altLang="zh-TW" sz="1200" dirty="0" smtClean="0">
                <a:solidFill>
                  <a:schemeClr val="folHlink"/>
                </a:solidFill>
                <a:latin typeface="微軟正黑體" pitchFamily="34" charset="-120"/>
                <a:ea typeface="微軟正黑體" pitchFamily="34" charset="-120"/>
              </a:rPr>
              <a:t>2002</a:t>
            </a:r>
            <a:r>
              <a:rPr lang="zh-TW" altLang="en-US" sz="1200" dirty="0" smtClean="0">
                <a:solidFill>
                  <a:schemeClr val="folHlink"/>
                </a:solidFill>
                <a:latin typeface="微軟正黑體" pitchFamily="34" charset="-120"/>
                <a:ea typeface="微軟正黑體" pitchFamily="34" charset="-120"/>
              </a:rPr>
              <a:t>年外，每年的上網率分別為</a:t>
            </a:r>
            <a:r>
              <a:rPr lang="en-US" altLang="zh-TW" sz="1200" dirty="0" smtClean="0">
                <a:solidFill>
                  <a:schemeClr val="folHlink"/>
                </a:solidFill>
                <a:latin typeface="微軟正黑體" pitchFamily="34" charset="-120"/>
                <a:ea typeface="微軟正黑體" pitchFamily="34" charset="-120"/>
              </a:rPr>
              <a:t>33%</a:t>
            </a:r>
            <a:r>
              <a:rPr lang="zh-TW" altLang="en-US" sz="1200" dirty="0" smtClean="0">
                <a:solidFill>
                  <a:schemeClr val="folHlink"/>
                </a:solidFill>
                <a:latin typeface="微軟正黑體" pitchFamily="34" charset="-120"/>
                <a:ea typeface="微軟正黑體" pitchFamily="34" charset="-120"/>
              </a:rPr>
              <a:t>、</a:t>
            </a:r>
            <a:r>
              <a:rPr lang="en-US" altLang="zh-TW" sz="1200" dirty="0" smtClean="0">
                <a:solidFill>
                  <a:schemeClr val="folHlink"/>
                </a:solidFill>
                <a:latin typeface="微軟正黑體" pitchFamily="34" charset="-120"/>
                <a:ea typeface="微軟正黑體" pitchFamily="34" charset="-120"/>
              </a:rPr>
              <a:t>36%</a:t>
            </a:r>
            <a:r>
              <a:rPr lang="zh-TW" altLang="en-US" sz="1200" dirty="0" smtClean="0">
                <a:solidFill>
                  <a:schemeClr val="folHlink"/>
                </a:solidFill>
                <a:latin typeface="微軟正黑體" pitchFamily="34" charset="-120"/>
                <a:ea typeface="微軟正黑體" pitchFamily="34" charset="-120"/>
              </a:rPr>
              <a:t>、</a:t>
            </a:r>
            <a:r>
              <a:rPr lang="en-US" altLang="zh-TW" sz="1200" dirty="0" smtClean="0">
                <a:solidFill>
                  <a:schemeClr val="folHlink"/>
                </a:solidFill>
                <a:latin typeface="微軟正黑體" pitchFamily="34" charset="-120"/>
                <a:ea typeface="微軟正黑體" pitchFamily="34" charset="-120"/>
              </a:rPr>
              <a:t>40%</a:t>
            </a:r>
            <a:r>
              <a:rPr lang="zh-TW" altLang="en-US" sz="1200" dirty="0" smtClean="0">
                <a:solidFill>
                  <a:schemeClr val="folHlink"/>
                </a:solidFill>
                <a:latin typeface="微軟正黑體" pitchFamily="34" charset="-120"/>
                <a:ea typeface="微軟正黑體" pitchFamily="34" charset="-120"/>
              </a:rPr>
              <a:t>、</a:t>
            </a:r>
            <a:r>
              <a:rPr lang="en-US" altLang="zh-TW" sz="1200" dirty="0" smtClean="0">
                <a:solidFill>
                  <a:schemeClr val="folHlink"/>
                </a:solidFill>
                <a:latin typeface="微軟正黑體" pitchFamily="34" charset="-120"/>
                <a:ea typeface="微軟正黑體" pitchFamily="34" charset="-120"/>
              </a:rPr>
              <a:t>46%</a:t>
            </a:r>
            <a:r>
              <a:rPr lang="zh-TW" altLang="en-US" sz="1200" dirty="0" smtClean="0">
                <a:solidFill>
                  <a:schemeClr val="folHlink"/>
                </a:solidFill>
                <a:latin typeface="微軟正黑體" pitchFamily="34" charset="-120"/>
                <a:ea typeface="微軟正黑體" pitchFamily="34" charset="-120"/>
              </a:rPr>
              <a:t>、</a:t>
            </a:r>
            <a:r>
              <a:rPr lang="en-US" altLang="zh-TW" sz="1200" dirty="0" smtClean="0">
                <a:solidFill>
                  <a:schemeClr val="folHlink"/>
                </a:solidFill>
                <a:latin typeface="微軟正黑體" pitchFamily="34" charset="-120"/>
                <a:ea typeface="微軟正黑體" pitchFamily="34" charset="-120"/>
              </a:rPr>
              <a:t>53%</a:t>
            </a:r>
            <a:r>
              <a:rPr lang="zh-TW" altLang="en-US" sz="1200" dirty="0" smtClean="0">
                <a:solidFill>
                  <a:schemeClr val="folHlink"/>
                </a:solidFill>
                <a:latin typeface="微軟正黑體" pitchFamily="34" charset="-120"/>
                <a:ea typeface="微軟正黑體" pitchFamily="34" charset="-120"/>
              </a:rPr>
              <a:t>、</a:t>
            </a:r>
            <a:r>
              <a:rPr lang="en-US" altLang="zh-TW" sz="1200" dirty="0" smtClean="0">
                <a:solidFill>
                  <a:schemeClr val="folHlink"/>
                </a:solidFill>
                <a:latin typeface="微軟正黑體" pitchFamily="34" charset="-120"/>
                <a:ea typeface="微軟正黑體" pitchFamily="34" charset="-120"/>
              </a:rPr>
              <a:t>55%</a:t>
            </a:r>
            <a:r>
              <a:rPr lang="zh-TW" altLang="en-US" sz="1200" dirty="0" smtClean="0">
                <a:solidFill>
                  <a:schemeClr val="folHlink"/>
                </a:solidFill>
                <a:latin typeface="微軟正黑體" pitchFamily="34" charset="-120"/>
                <a:ea typeface="微軟正黑體" pitchFamily="34" charset="-120"/>
              </a:rPr>
              <a:t>、</a:t>
            </a:r>
            <a:r>
              <a:rPr lang="en-US" altLang="zh-TW" sz="1200" dirty="0" smtClean="0">
                <a:solidFill>
                  <a:schemeClr val="folHlink"/>
                </a:solidFill>
                <a:latin typeface="微軟正黑體" pitchFamily="34" charset="-120"/>
                <a:ea typeface="微軟正黑體" pitchFamily="34" charset="-120"/>
              </a:rPr>
              <a:t>64%</a:t>
            </a:r>
            <a:r>
              <a:rPr lang="zh-TW" altLang="en-US" sz="1200" dirty="0" smtClean="0">
                <a:solidFill>
                  <a:schemeClr val="folHlink"/>
                </a:solidFill>
                <a:latin typeface="微軟正黑體" pitchFamily="34" charset="-120"/>
                <a:ea typeface="微軟正黑體" pitchFamily="34" charset="-120"/>
              </a:rPr>
              <a:t>、</a:t>
            </a:r>
            <a:r>
              <a:rPr lang="en-US" altLang="zh-TW" sz="1200" dirty="0" smtClean="0">
                <a:solidFill>
                  <a:schemeClr val="folHlink"/>
                </a:solidFill>
                <a:latin typeface="微軟正黑體" pitchFamily="34" charset="-120"/>
                <a:ea typeface="微軟正黑體" pitchFamily="34" charset="-120"/>
              </a:rPr>
              <a:t>66%</a:t>
            </a:r>
            <a:r>
              <a:rPr lang="zh-TW" altLang="en-US" sz="1200" dirty="0" smtClean="0">
                <a:solidFill>
                  <a:schemeClr val="folHlink"/>
                </a:solidFill>
                <a:latin typeface="微軟正黑體" pitchFamily="34" charset="-120"/>
                <a:ea typeface="微軟正黑體" pitchFamily="34" charset="-120"/>
              </a:rPr>
              <a:t>及</a:t>
            </a:r>
            <a:r>
              <a:rPr lang="en-US" altLang="zh-TW" sz="1200" dirty="0" smtClean="0">
                <a:solidFill>
                  <a:schemeClr val="folHlink"/>
                </a:solidFill>
                <a:latin typeface="微軟正黑體" pitchFamily="34" charset="-120"/>
                <a:ea typeface="微軟正黑體" pitchFamily="34" charset="-120"/>
              </a:rPr>
              <a:t>70%</a:t>
            </a:r>
            <a:r>
              <a:rPr lang="zh-TW" altLang="en-US" sz="1200" dirty="0" smtClean="0">
                <a:solidFill>
                  <a:schemeClr val="folHlink"/>
                </a:solidFill>
                <a:latin typeface="微軟正黑體" pitchFamily="34" charset="-120"/>
                <a:ea typeface="微軟正黑體" pitchFamily="34" charset="-120"/>
              </a:rPr>
              <a:t> 。網民數量由十三萬增加到超過</a:t>
            </a:r>
            <a:r>
              <a:rPr lang="zh-CN" altLang="en-US" sz="1200" dirty="0" smtClean="0">
                <a:solidFill>
                  <a:schemeClr val="folHlink"/>
                </a:solidFill>
                <a:latin typeface="微軟正黑體" pitchFamily="34" charset="-120"/>
                <a:ea typeface="微軟正黑體" pitchFamily="34" charset="-120"/>
              </a:rPr>
              <a:t>三十</a:t>
            </a:r>
            <a:r>
              <a:rPr lang="zh-TW" altLang="en-US" sz="1200" dirty="0" smtClean="0">
                <a:solidFill>
                  <a:schemeClr val="folHlink"/>
                </a:solidFill>
                <a:latin typeface="微軟正黑體" pitchFamily="34" charset="-120"/>
                <a:ea typeface="微軟正黑體" pitchFamily="34" charset="-120"/>
              </a:rPr>
              <a:t>六萬</a:t>
            </a:r>
            <a:r>
              <a:rPr lang="zh-CN" altLang="en-US" sz="1200" dirty="0" smtClean="0">
                <a:solidFill>
                  <a:schemeClr val="folHlink"/>
                </a:solidFill>
                <a:latin typeface="微軟正黑體" pitchFamily="34" charset="-120"/>
                <a:ea typeface="微軟正黑體" pitchFamily="34" charset="-120"/>
              </a:rPr>
              <a:t>。</a:t>
            </a:r>
            <a:r>
              <a:rPr lang="en-US" altLang="zh-CN" sz="1200" dirty="0" smtClean="0">
                <a:solidFill>
                  <a:schemeClr val="folHlink"/>
                </a:solidFill>
                <a:latin typeface="微軟正黑體" pitchFamily="34" charset="-120"/>
                <a:ea typeface="微軟正黑體" pitchFamily="34" charset="-120"/>
              </a:rPr>
              <a:t>2009</a:t>
            </a:r>
            <a:r>
              <a:rPr lang="zh-CN" altLang="en-US" sz="1200" dirty="0" smtClean="0">
                <a:solidFill>
                  <a:schemeClr val="folHlink"/>
                </a:solidFill>
                <a:latin typeface="微軟正黑體" pitchFamily="34" charset="-120"/>
                <a:ea typeface="微軟正黑體" pitchFamily="34" charset="-120"/>
              </a:rPr>
              <a:t>年比</a:t>
            </a:r>
            <a:r>
              <a:rPr lang="en-US" altLang="zh-CN" sz="1200" dirty="0" smtClean="0">
                <a:solidFill>
                  <a:schemeClr val="folHlink"/>
                </a:solidFill>
                <a:latin typeface="微軟正黑體" pitchFamily="34" charset="-120"/>
                <a:ea typeface="微軟正黑體" pitchFamily="34" charset="-120"/>
              </a:rPr>
              <a:t>2008</a:t>
            </a:r>
            <a:r>
              <a:rPr lang="zh-TW" altLang="en-US" sz="1200" dirty="0" smtClean="0">
                <a:solidFill>
                  <a:schemeClr val="folHlink"/>
                </a:solidFill>
                <a:latin typeface="微軟正黑體" pitchFamily="34" charset="-120"/>
                <a:ea typeface="微軟正黑體" pitchFamily="34" charset="-120"/>
              </a:rPr>
              <a:t>年的網民數量增加約二</a:t>
            </a:r>
            <a:r>
              <a:rPr lang="zh-CN" altLang="en-US" sz="1200" dirty="0" smtClean="0">
                <a:solidFill>
                  <a:schemeClr val="folHlink"/>
                </a:solidFill>
                <a:latin typeface="微軟正黑體" pitchFamily="34" charset="-120"/>
                <a:ea typeface="微軟正黑體" pitchFamily="34" charset="-120"/>
              </a:rPr>
              <a:t>萬五</a:t>
            </a:r>
            <a:r>
              <a:rPr lang="zh-TW" altLang="en-US" sz="1200" dirty="0" smtClean="0">
                <a:solidFill>
                  <a:schemeClr val="folHlink"/>
                </a:solidFill>
                <a:latin typeface="微軟正黑體" pitchFamily="34" charset="-120"/>
                <a:ea typeface="微軟正黑體" pitchFamily="34" charset="-120"/>
              </a:rPr>
              <a:t>千人，以上網率來看，增加四</a:t>
            </a:r>
            <a:r>
              <a:rPr lang="zh-CN" altLang="en-US" sz="1200" dirty="0" smtClean="0">
                <a:solidFill>
                  <a:schemeClr val="folHlink"/>
                </a:solidFill>
                <a:latin typeface="微軟正黑體" pitchFamily="34" charset="-120"/>
                <a:ea typeface="微軟正黑體" pitchFamily="34" charset="-120"/>
              </a:rPr>
              <a:t>個百分點。</a:t>
            </a:r>
            <a:endParaRPr lang="zh-TW" altLang="en-US" sz="1200" dirty="0">
              <a:solidFill>
                <a:schemeClr val="folHlink"/>
              </a:solidFill>
              <a:latin typeface="微軟正黑體" pitchFamily="34" charset="-120"/>
              <a:ea typeface="微軟正黑體" pitchFamily="34" charset="-120"/>
            </a:endParaRPr>
          </a:p>
        </p:txBody>
      </p:sp>
      <p:pic>
        <p:nvPicPr>
          <p:cNvPr id="8" name="圖片 7" descr="Chart1_網民數_上網率_繁.jpg"/>
          <p:cNvPicPr>
            <a:picLocks noChangeAspect="1"/>
          </p:cNvPicPr>
          <p:nvPr/>
        </p:nvPicPr>
        <p:blipFill>
          <a:blip r:embed="rId3" cstate="print"/>
          <a:stretch>
            <a:fillRect/>
          </a:stretch>
        </p:blipFill>
        <p:spPr>
          <a:xfrm>
            <a:off x="0" y="1143000"/>
            <a:ext cx="9144000" cy="457200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230404">
                                            <p:txEl>
                                              <p:pRg st="0" end="0"/>
                                            </p:txEl>
                                          </p:spTgt>
                                        </p:tgtEl>
                                        <p:attrNameLst>
                                          <p:attrName>style.visibility</p:attrName>
                                        </p:attrNameLst>
                                      </p:cBhvr>
                                      <p:to>
                                        <p:strVal val="visible"/>
                                      </p:to>
                                    </p:set>
                                    <p:animEffect transition="in" filter="dissolve">
                                      <p:cBhvr>
                                        <p:cTn id="7" dur="500"/>
                                        <p:tgtEl>
                                          <p:spTgt spid="2304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Chart2_計算機_繁.jpg"/>
          <p:cNvPicPr>
            <a:picLocks noChangeAspect="1"/>
          </p:cNvPicPr>
          <p:nvPr/>
        </p:nvPicPr>
        <p:blipFill>
          <a:blip r:embed="rId3" cstate="print"/>
          <a:stretch>
            <a:fillRect/>
          </a:stretch>
        </p:blipFill>
        <p:spPr>
          <a:xfrm>
            <a:off x="0" y="1143000"/>
            <a:ext cx="9144000" cy="4572000"/>
          </a:xfrm>
          <a:prstGeom prst="rect">
            <a:avLst/>
          </a:prstGeom>
        </p:spPr>
      </p:pic>
      <p:sp>
        <p:nvSpPr>
          <p:cNvPr id="7" name="投影片編號版面配置區 3"/>
          <p:cNvSpPr>
            <a:spLocks noGrp="1"/>
          </p:cNvSpPr>
          <p:nvPr>
            <p:ph type="sldNum" sz="quarter" idx="10"/>
          </p:nvPr>
        </p:nvSpPr>
        <p:spPr/>
        <p:txBody>
          <a:bodyPr/>
          <a:lstStyle/>
          <a:p>
            <a:pPr>
              <a:defRPr/>
            </a:pPr>
            <a:fld id="{8A986656-B9C9-4F16-ABB2-8C4F53A23A2F}" type="slidenum">
              <a:rPr lang="en-US" altLang="zh-TW"/>
              <a:pPr>
                <a:defRPr/>
              </a:pPr>
              <a:t>8</a:t>
            </a:fld>
            <a:endParaRPr lang="en-US" altLang="zh-TW"/>
          </a:p>
        </p:txBody>
      </p:sp>
      <p:sp>
        <p:nvSpPr>
          <p:cNvPr id="12291" name="Rectangle 2"/>
          <p:cNvSpPr>
            <a:spLocks noGrp="1" noChangeArrowheads="1"/>
          </p:cNvSpPr>
          <p:nvPr>
            <p:ph type="title"/>
          </p:nvPr>
        </p:nvSpPr>
        <p:spPr/>
        <p:txBody>
          <a:bodyPr/>
          <a:lstStyle/>
          <a:p>
            <a:r>
              <a:rPr lang="en-US" altLang="zh-TW" sz="3200" dirty="0" smtClean="0"/>
              <a:t>1</a:t>
            </a:r>
            <a:r>
              <a:rPr lang="zh-TW" altLang="en-US" sz="3200" dirty="0" smtClean="0"/>
              <a:t>、上網率及電腦連網率持續升</a:t>
            </a:r>
            <a:r>
              <a:rPr lang="zh-CN" altLang="en-US" sz="3200" dirty="0" smtClean="0"/>
              <a:t>（二）</a:t>
            </a:r>
          </a:p>
        </p:txBody>
      </p:sp>
      <p:sp>
        <p:nvSpPr>
          <p:cNvPr id="12292" name="Rectangle 3"/>
          <p:cNvSpPr>
            <a:spLocks noGrp="1" noChangeArrowheads="1"/>
          </p:cNvSpPr>
          <p:nvPr>
            <p:ph type="body" idx="1"/>
          </p:nvPr>
        </p:nvSpPr>
        <p:spPr>
          <a:xfrm>
            <a:off x="1524000" y="5486400"/>
            <a:ext cx="7391400" cy="1066800"/>
          </a:xfrm>
        </p:spPr>
        <p:txBody>
          <a:bodyPr/>
          <a:lstStyle/>
          <a:p>
            <a:pPr marL="812800" indent="-812800">
              <a:lnSpc>
                <a:spcPct val="80000"/>
              </a:lnSpc>
              <a:buFont typeface="Wingdings" pitchFamily="2" charset="2"/>
              <a:buAutoNum type="ea1ChtPeriod"/>
            </a:pPr>
            <a:endParaRPr lang="zh-CN" altLang="en-US" sz="2000" smtClean="0"/>
          </a:p>
          <a:p>
            <a:pPr marL="812800" indent="-812800">
              <a:lnSpc>
                <a:spcPct val="80000"/>
              </a:lnSpc>
              <a:buFont typeface="Wingdings" pitchFamily="2" charset="2"/>
              <a:buAutoNum type="ea1ChtPeriod"/>
            </a:pPr>
            <a:endParaRPr lang="zh-CN" altLang="en-US" sz="2000" smtClean="0"/>
          </a:p>
          <a:p>
            <a:pPr marL="812800" indent="-812800">
              <a:lnSpc>
                <a:spcPct val="80000"/>
              </a:lnSpc>
              <a:buFont typeface="Wingdings" pitchFamily="2" charset="2"/>
              <a:buAutoNum type="ea1ChtPeriod"/>
            </a:pPr>
            <a:endParaRPr lang="zh-CN" altLang="en-US" sz="2000" smtClean="0"/>
          </a:p>
        </p:txBody>
      </p:sp>
      <p:sp>
        <p:nvSpPr>
          <p:cNvPr id="230404" name="Rectangle 4"/>
          <p:cNvSpPr>
            <a:spLocks noChangeArrowheads="1"/>
          </p:cNvSpPr>
          <p:nvPr/>
        </p:nvSpPr>
        <p:spPr bwMode="auto">
          <a:xfrm>
            <a:off x="1524000" y="1295400"/>
            <a:ext cx="7620000" cy="5257800"/>
          </a:xfrm>
          <a:prstGeom prst="rect">
            <a:avLst/>
          </a:prstGeom>
          <a:noFill/>
          <a:ln w="9525" algn="ctr">
            <a:noFill/>
            <a:miter lim="800000"/>
            <a:headEnd/>
            <a:tailEnd/>
          </a:ln>
        </p:spPr>
        <p:txBody>
          <a:bodyPr/>
          <a:lstStyle/>
          <a:p>
            <a:pPr marL="812800" indent="-812800">
              <a:spcBef>
                <a:spcPct val="20000"/>
              </a:spcBef>
              <a:buClr>
                <a:srgbClr val="3C605F"/>
              </a:buClr>
              <a:buSzPct val="75000"/>
              <a:buFont typeface="Wingdings" pitchFamily="2" charset="2"/>
              <a:buNone/>
            </a:pPr>
            <a:endParaRPr kumimoji="1" lang="zh-CN" altLang="en-US" sz="2600">
              <a:solidFill>
                <a:srgbClr val="000066"/>
              </a:solidFill>
              <a:latin typeface="SimSun" pitchFamily="2" charset="-122"/>
            </a:endParaRPr>
          </a:p>
        </p:txBody>
      </p:sp>
      <p:sp>
        <p:nvSpPr>
          <p:cNvPr id="12294" name="Text Box 10"/>
          <p:cNvSpPr txBox="1">
            <a:spLocks noChangeArrowheads="1"/>
          </p:cNvSpPr>
          <p:nvPr/>
        </p:nvSpPr>
        <p:spPr bwMode="auto">
          <a:xfrm>
            <a:off x="1447800" y="5775325"/>
            <a:ext cx="7467600" cy="549275"/>
          </a:xfrm>
          <a:prstGeom prst="rect">
            <a:avLst/>
          </a:prstGeom>
          <a:noFill/>
          <a:ln w="12700" cap="sq">
            <a:noFill/>
            <a:miter lim="800000"/>
            <a:headEnd type="none" w="sm" len="sm"/>
            <a:tailEnd type="none" w="sm" len="sm"/>
          </a:ln>
        </p:spPr>
        <p:txBody>
          <a:bodyPr>
            <a:spAutoFit/>
          </a:bodyPr>
          <a:lstStyle/>
          <a:p>
            <a:pPr algn="just">
              <a:spcBef>
                <a:spcPct val="50000"/>
              </a:spcBef>
            </a:pPr>
            <a:r>
              <a:rPr lang="zh-TW" altLang="en-US" sz="1200" dirty="0" smtClean="0">
                <a:solidFill>
                  <a:schemeClr val="folHlink"/>
                </a:solidFill>
                <a:latin typeface="微軟正黑體" pitchFamily="34" charset="-120"/>
                <a:ea typeface="微軟正黑體" pitchFamily="34" charset="-120"/>
              </a:rPr>
              <a:t>去年澳門的家用電腦連網率為</a:t>
            </a:r>
            <a:r>
              <a:rPr lang="en-US" altLang="zh-CN" sz="1200" dirty="0" smtClean="0">
                <a:solidFill>
                  <a:schemeClr val="folHlink"/>
                </a:solidFill>
                <a:latin typeface="微軟正黑體" pitchFamily="34" charset="-120"/>
                <a:ea typeface="微軟正黑體" pitchFamily="34" charset="-120"/>
              </a:rPr>
              <a:t>83</a:t>
            </a:r>
            <a:r>
              <a:rPr lang="zh-CN" altLang="en-US" sz="1200" dirty="0" smtClean="0">
                <a:solidFill>
                  <a:schemeClr val="folHlink"/>
                </a:solidFill>
                <a:latin typeface="微軟正黑體" pitchFamily="34" charset="-120"/>
                <a:ea typeface="微軟正黑體" pitchFamily="34" charset="-120"/>
              </a:rPr>
              <a:t>％，達十</a:t>
            </a:r>
            <a:r>
              <a:rPr lang="zh-TW" altLang="en-US" sz="1200" dirty="0" smtClean="0">
                <a:solidFill>
                  <a:schemeClr val="folHlink"/>
                </a:solidFill>
                <a:latin typeface="微軟正黑體" pitchFamily="34" charset="-120"/>
                <a:ea typeface="微軟正黑體" pitchFamily="34" charset="-120"/>
              </a:rPr>
              <a:t>四</a:t>
            </a:r>
            <a:r>
              <a:rPr lang="zh-CN" altLang="en-US" sz="1200" dirty="0" smtClean="0">
                <a:solidFill>
                  <a:schemeClr val="folHlink"/>
                </a:solidFill>
                <a:latin typeface="微軟正黑體" pitchFamily="34" charset="-120"/>
                <a:ea typeface="微軟正黑體" pitchFamily="34" charset="-120"/>
              </a:rPr>
              <a:t>萬台</a:t>
            </a:r>
            <a:r>
              <a:rPr lang="zh-CN" altLang="en-US" sz="1200" dirty="0">
                <a:solidFill>
                  <a:schemeClr val="folHlink"/>
                </a:solidFill>
                <a:latin typeface="微軟正黑體" pitchFamily="34" charset="-120"/>
                <a:ea typeface="微軟正黑體" pitchFamily="34" charset="-120"/>
              </a:rPr>
              <a:t>，同比增</a:t>
            </a:r>
            <a:r>
              <a:rPr lang="zh-CN" altLang="en-US" sz="1200" dirty="0" smtClean="0">
                <a:solidFill>
                  <a:schemeClr val="folHlink"/>
                </a:solidFill>
                <a:latin typeface="微軟正黑體" pitchFamily="34" charset="-120"/>
                <a:ea typeface="微軟正黑體" pitchFamily="34" charset="-120"/>
              </a:rPr>
              <a:t>幅</a:t>
            </a:r>
            <a:r>
              <a:rPr lang="zh-TW" altLang="en-US" sz="1200" dirty="0" smtClean="0">
                <a:solidFill>
                  <a:schemeClr val="folHlink"/>
                </a:solidFill>
                <a:latin typeface="微軟正黑體" pitchFamily="34" charset="-120"/>
                <a:ea typeface="微軟正黑體" pitchFamily="34" charset="-120"/>
              </a:rPr>
              <a:t>二</a:t>
            </a:r>
            <a:r>
              <a:rPr lang="zh-CN" altLang="en-US" sz="1200" dirty="0" smtClean="0">
                <a:solidFill>
                  <a:schemeClr val="folHlink"/>
                </a:solidFill>
                <a:latin typeface="微軟正黑體" pitchFamily="34" charset="-120"/>
                <a:ea typeface="微軟正黑體" pitchFamily="34" charset="-120"/>
              </a:rPr>
              <a:t>個百分點。</a:t>
            </a:r>
            <a:endParaRPr lang="zh-TW" altLang="en-US" sz="1200" dirty="0">
              <a:solidFill>
                <a:schemeClr val="folHlink"/>
              </a:solidFill>
              <a:latin typeface="微軟正黑體" pitchFamily="34" charset="-120"/>
              <a:ea typeface="微軟正黑體" pitchFamily="34" charset="-120"/>
            </a:endParaRPr>
          </a:p>
          <a:p>
            <a:pPr algn="just">
              <a:spcBef>
                <a:spcPct val="50000"/>
              </a:spcBef>
            </a:pPr>
            <a:r>
              <a:rPr lang="zh-TW" altLang="en-US" sz="1200" dirty="0" smtClean="0">
                <a:solidFill>
                  <a:schemeClr val="folHlink"/>
                </a:solidFill>
                <a:latin typeface="微軟正黑體" pitchFamily="34" charset="-120"/>
                <a:ea typeface="微軟正黑體" pitchFamily="34" charset="-120"/>
              </a:rPr>
              <a:t>從上網率及家庭連網率來看，本澳互聯網的普及程度已進入成熟的階段。</a:t>
            </a:r>
            <a:endParaRPr lang="zh-TW" altLang="en-US" sz="1200" dirty="0">
              <a:solidFill>
                <a:schemeClr val="folHlink"/>
              </a:solidFill>
              <a:latin typeface="微軟正黑體" pitchFamily="34" charset="-120"/>
              <a:ea typeface="微軟正黑體" pitchFamily="34" charset="-120"/>
            </a:endParaRPr>
          </a:p>
        </p:txBody>
      </p:sp>
      <p:sp>
        <p:nvSpPr>
          <p:cNvPr id="13320" name="橢圓 10"/>
          <p:cNvSpPr>
            <a:spLocks noChangeArrowheads="1"/>
          </p:cNvSpPr>
          <p:nvPr/>
        </p:nvSpPr>
        <p:spPr bwMode="auto">
          <a:xfrm>
            <a:off x="7848600" y="1524000"/>
            <a:ext cx="914400" cy="914400"/>
          </a:xfrm>
          <a:prstGeom prst="ellipse">
            <a:avLst/>
          </a:prstGeom>
          <a:solidFill>
            <a:schemeClr val="accent1">
              <a:alpha val="0"/>
            </a:schemeClr>
          </a:solidFill>
          <a:ln w="47625" cap="sq" algn="ctr">
            <a:solidFill>
              <a:srgbClr val="0000FF"/>
            </a:solidFill>
            <a:round/>
            <a:headEnd type="none" w="sm" len="sm"/>
            <a:tailEnd type="none" w="sm" len="sm"/>
          </a:ln>
        </p:spPr>
        <p:txBody>
          <a:bodyPr wrap="none"/>
          <a:lstStyle/>
          <a:p>
            <a:endParaRPr lang="zh-TW" alt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230404">
                                            <p:txEl>
                                              <p:pRg st="0" end="0"/>
                                            </p:txEl>
                                          </p:spTgt>
                                        </p:tgtEl>
                                        <p:attrNameLst>
                                          <p:attrName>style.visibility</p:attrName>
                                        </p:attrNameLst>
                                      </p:cBhvr>
                                      <p:to>
                                        <p:strVal val="visible"/>
                                      </p:to>
                                    </p:set>
                                    <p:animEffect transition="in" filter="dissolve">
                                      <p:cBhvr>
                                        <p:cTn id="7" dur="500"/>
                                        <p:tgtEl>
                                          <p:spTgt spid="2304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133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build="p" bldLvl="3" autoUpdateAnimBg="0"/>
      <p:bldP spid="133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chart_dailup.jpg"/>
          <p:cNvPicPr>
            <a:picLocks noChangeAspect="1"/>
          </p:cNvPicPr>
          <p:nvPr/>
        </p:nvPicPr>
        <p:blipFill>
          <a:blip r:embed="rId3" cstate="print"/>
          <a:stretch>
            <a:fillRect/>
          </a:stretch>
        </p:blipFill>
        <p:spPr>
          <a:xfrm>
            <a:off x="0" y="1143000"/>
            <a:ext cx="9144000" cy="4572000"/>
          </a:xfrm>
          <a:prstGeom prst="rect">
            <a:avLst/>
          </a:prstGeom>
        </p:spPr>
      </p:pic>
      <p:sp>
        <p:nvSpPr>
          <p:cNvPr id="5" name="投影片編號版面配置區 3"/>
          <p:cNvSpPr>
            <a:spLocks noGrp="1"/>
          </p:cNvSpPr>
          <p:nvPr>
            <p:ph type="sldNum" sz="quarter" idx="10"/>
          </p:nvPr>
        </p:nvSpPr>
        <p:spPr/>
        <p:txBody>
          <a:bodyPr/>
          <a:lstStyle/>
          <a:p>
            <a:pPr>
              <a:defRPr/>
            </a:pPr>
            <a:fld id="{5B327177-68AF-40A4-B167-96F81B328968}" type="slidenum">
              <a:rPr lang="en-US" altLang="zh-TW"/>
              <a:pPr>
                <a:defRPr/>
              </a:pPr>
              <a:t>9</a:t>
            </a:fld>
            <a:endParaRPr lang="en-US" altLang="zh-TW"/>
          </a:p>
        </p:txBody>
      </p:sp>
      <p:sp>
        <p:nvSpPr>
          <p:cNvPr id="13316" name="Rectangle 4"/>
          <p:cNvSpPr>
            <a:spLocks noGrp="1" noChangeArrowheads="1"/>
          </p:cNvSpPr>
          <p:nvPr>
            <p:ph type="title"/>
          </p:nvPr>
        </p:nvSpPr>
        <p:spPr/>
        <p:txBody>
          <a:bodyPr/>
          <a:lstStyle/>
          <a:p>
            <a:r>
              <a:rPr lang="en-US" altLang="zh-TW" sz="3200" dirty="0" smtClean="0"/>
              <a:t>1</a:t>
            </a:r>
            <a:r>
              <a:rPr lang="zh-TW" altLang="en-US" sz="3200" dirty="0" smtClean="0"/>
              <a:t>、上網</a:t>
            </a:r>
            <a:r>
              <a:rPr lang="zh-TW" altLang="en-US" sz="3200" dirty="0" smtClean="0"/>
              <a:t>率及電腦連網率持續升</a:t>
            </a:r>
            <a:r>
              <a:rPr lang="zh-CN" altLang="en-US" sz="3200" dirty="0" smtClean="0"/>
              <a:t>（</a:t>
            </a:r>
            <a:r>
              <a:rPr lang="zh-TW" altLang="en-US" sz="3200" dirty="0" smtClean="0"/>
              <a:t>三</a:t>
            </a:r>
            <a:r>
              <a:rPr lang="zh-CN" altLang="en-US" sz="3200" dirty="0" smtClean="0"/>
              <a:t>）</a:t>
            </a:r>
            <a:endParaRPr lang="zh-TW" altLang="en-US" sz="3200" dirty="0" smtClean="0"/>
          </a:p>
        </p:txBody>
      </p:sp>
      <p:sp>
        <p:nvSpPr>
          <p:cNvPr id="13317" name="Text Box 8"/>
          <p:cNvSpPr txBox="1">
            <a:spLocks noChangeArrowheads="1"/>
          </p:cNvSpPr>
          <p:nvPr/>
        </p:nvSpPr>
        <p:spPr bwMode="auto">
          <a:xfrm>
            <a:off x="1447800" y="5678488"/>
            <a:ext cx="7239000" cy="369332"/>
          </a:xfrm>
          <a:prstGeom prst="rect">
            <a:avLst/>
          </a:prstGeom>
          <a:noFill/>
          <a:ln w="12700" cap="sq" algn="ctr">
            <a:noFill/>
            <a:miter lim="800000"/>
            <a:headEnd type="none" w="sm" len="sm"/>
            <a:tailEnd type="none" w="sm" len="sm"/>
          </a:ln>
        </p:spPr>
        <p:txBody>
          <a:bodyPr wrap="square">
            <a:spAutoFit/>
          </a:bodyPr>
          <a:lstStyle/>
          <a:p>
            <a:pPr algn="just">
              <a:lnSpc>
                <a:spcPct val="150000"/>
              </a:lnSpc>
              <a:spcBef>
                <a:spcPct val="50000"/>
              </a:spcBef>
            </a:pPr>
            <a:r>
              <a:rPr lang="zh-TW" altLang="en-US" sz="1200" dirty="0" smtClean="0">
                <a:solidFill>
                  <a:schemeClr val="folHlink"/>
                </a:solidFill>
                <a:latin typeface="微軟正黑體" pitchFamily="34" charset="-120"/>
                <a:ea typeface="微軟正黑體" pitchFamily="34" charset="-120"/>
              </a:rPr>
              <a:t>寬頻上網之家用電腦滲透率達八成。</a:t>
            </a:r>
            <a:endParaRPr lang="zh-TW" altLang="en-US" sz="1200" dirty="0">
              <a:solidFill>
                <a:schemeClr val="folHlink"/>
              </a:solidFill>
              <a:latin typeface="微軟正黑體" pitchFamily="34" charset="-120"/>
              <a:ea typeface="微軟正黑體" pitchFamily="34" charset="-120"/>
            </a:endParaRPr>
          </a:p>
        </p:txBody>
      </p:sp>
      <p:sp>
        <p:nvSpPr>
          <p:cNvPr id="14344" name="橢圓 6"/>
          <p:cNvSpPr>
            <a:spLocks noChangeArrowheads="1"/>
          </p:cNvSpPr>
          <p:nvPr/>
        </p:nvSpPr>
        <p:spPr bwMode="auto">
          <a:xfrm>
            <a:off x="838200" y="1295400"/>
            <a:ext cx="2971800" cy="2971800"/>
          </a:xfrm>
          <a:prstGeom prst="ellipse">
            <a:avLst/>
          </a:prstGeom>
          <a:solidFill>
            <a:schemeClr val="accent1">
              <a:alpha val="0"/>
            </a:schemeClr>
          </a:solidFill>
          <a:ln w="47625" cap="sq" algn="ctr">
            <a:solidFill>
              <a:srgbClr val="0000FF"/>
            </a:solidFill>
            <a:round/>
            <a:headEnd type="none" w="sm" len="sm"/>
            <a:tailEnd type="none" w="sm" len="sm"/>
          </a:ln>
        </p:spPr>
        <p:txBody>
          <a:bodyPr wrap="none"/>
          <a:lstStyle/>
          <a:p>
            <a:endParaRPr lang="zh-TW" alt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43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theme/theme1.xml><?xml version="1.0" encoding="utf-8"?>
<a:theme xmlns:a="http://schemas.openxmlformats.org/drawingml/2006/main" name="位元和位元組設計範本">
  <a:themeElements>
    <a:clrScheme name="位元和位元組設計範本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位元和位元組設計範本">
      <a:majorFont>
        <a:latin typeface="SimSun"/>
        <a:ea typeface="SimSun"/>
        <a:cs typeface=""/>
      </a:majorFont>
      <a:minorFont>
        <a:latin typeface="SimSun"/>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位元和位元組設計範本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位元和位元組設計範本</Template>
  <TotalTime>4731</TotalTime>
  <Words>2269</Words>
  <Application>Microsoft Office PowerPoint</Application>
  <PresentationFormat>如螢幕大小 (4:3)</PresentationFormat>
  <Paragraphs>322</Paragraphs>
  <Slides>25</Slides>
  <Notes>25</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位元和位元組設計範本</vt:lpstr>
      <vt:lpstr> 2010年第八次澳門互聯網使用狀況統計報告  </vt:lpstr>
      <vt:lpstr>報告內容</vt:lpstr>
      <vt:lpstr>研究計劃說明</vt:lpstr>
      <vt:lpstr>調查主題</vt:lpstr>
      <vt:lpstr>調查方法</vt:lpstr>
      <vt:lpstr>互聯網使用的7大趨勢</vt:lpstr>
      <vt:lpstr>1、上網率及電腦連網率持續升（一）</vt:lpstr>
      <vt:lpstr>1、上網率及電腦連網率持續升（二）</vt:lpstr>
      <vt:lpstr>1、上網率及電腦連網率持續升（三）</vt:lpstr>
      <vt:lpstr>1、上網率及電腦連網率持續升（四）</vt:lpstr>
      <vt:lpstr>2、 3 G 及無線上網成增長亮點（一）</vt:lpstr>
      <vt:lpstr>2、 3 G 及無線上網成增長亮點（二）</vt:lpstr>
      <vt:lpstr>3、移動上網不斷受網民的青睞（一）</vt:lpstr>
      <vt:lpstr>3、移動上網不斷受網民的青睞（二）</vt:lpstr>
      <vt:lpstr>4、社交網站及其遊戲備受愛戴（一）</vt:lpstr>
      <vt:lpstr>4、社交網站及其遊戲備受愛戴（二）</vt:lpstr>
      <vt:lpstr>5、網上論壇成發表意見新渠道</vt:lpstr>
      <vt:lpstr>6、年青高學歷人群幾全民上網</vt:lpstr>
      <vt:lpstr>7、網絡為信息及社交重要工具 （一）</vt:lpstr>
      <vt:lpstr>7、網絡為信息及社交重要工具 （二）</vt:lpstr>
      <vt:lpstr>7、網絡為信息及社交重要工具 （三）</vt:lpstr>
      <vt:lpstr>7、網絡為信息及社交重要工具 （四）</vt:lpstr>
      <vt:lpstr>簡單結語</vt:lpstr>
      <vt:lpstr> Q &amp; A</vt:lpstr>
      <vt:lpstr> 聯絡電郵：anguswhc@umac.mo  澳門互聯網研究計劃 http://www.macaointernetproject.net/   世界互聯網計劃：http://www.worldinternetproject.net/  亞太地區互聯網研究聯盟： http://www.apira.org/index_en.htm  中國互聯網絡信息中心： http://www.cnnic.cn/index/0E/index.htm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澳門互聯網</dc:title>
  <dc:creator>Angus Cheong</dc:creator>
  <cp:lastModifiedBy>Athena</cp:lastModifiedBy>
  <cp:revision>752</cp:revision>
  <dcterms:created xsi:type="dcterms:W3CDTF">2003-01-15T08:56:40Z</dcterms:created>
  <dcterms:modified xsi:type="dcterms:W3CDTF">2010-01-15T04:36:04Z</dcterms:modified>
</cp:coreProperties>
</file>